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3" r:id="rId4"/>
  </p:sldMasterIdLst>
  <p:notesMasterIdLst>
    <p:notesMasterId r:id="rId36"/>
  </p:notesMasterIdLst>
  <p:handoutMasterIdLst>
    <p:handoutMasterId r:id="rId37"/>
  </p:handoutMasterIdLst>
  <p:sldIdLst>
    <p:sldId id="256" r:id="rId5"/>
    <p:sldId id="379" r:id="rId6"/>
    <p:sldId id="317" r:id="rId7"/>
    <p:sldId id="381" r:id="rId8"/>
    <p:sldId id="328" r:id="rId9"/>
    <p:sldId id="368" r:id="rId10"/>
    <p:sldId id="316" r:id="rId11"/>
    <p:sldId id="374" r:id="rId12"/>
    <p:sldId id="385" r:id="rId13"/>
    <p:sldId id="386" r:id="rId14"/>
    <p:sldId id="387" r:id="rId15"/>
    <p:sldId id="376" r:id="rId16"/>
    <p:sldId id="383" r:id="rId17"/>
    <p:sldId id="382" r:id="rId18"/>
    <p:sldId id="384" r:id="rId19"/>
    <p:sldId id="388" r:id="rId20"/>
    <p:sldId id="389" r:id="rId21"/>
    <p:sldId id="390" r:id="rId22"/>
    <p:sldId id="394" r:id="rId23"/>
    <p:sldId id="405" r:id="rId24"/>
    <p:sldId id="406" r:id="rId25"/>
    <p:sldId id="404" r:id="rId26"/>
    <p:sldId id="400" r:id="rId27"/>
    <p:sldId id="391" r:id="rId28"/>
    <p:sldId id="371" r:id="rId29"/>
    <p:sldId id="403" r:id="rId30"/>
    <p:sldId id="378" r:id="rId31"/>
    <p:sldId id="373" r:id="rId32"/>
    <p:sldId id="342" r:id="rId33"/>
    <p:sldId id="392" r:id="rId34"/>
    <p:sldId id="375" r:id="rId35"/>
  </p:sldIdLst>
  <p:sldSz cx="9144000" cy="6858000" type="screen4x3"/>
  <p:notesSz cx="6858000" cy="9144000"/>
  <p:photoAlbum/>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6600CC"/>
    <a:srgbClr val="D1D9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44AEC3-AD3D-897F-EE09-555FF2979DBC}" v="41" dt="2023-10-04T17:44:04.717"/>
    <p1510:client id="{A7565876-7502-DBB4-AC42-BFAAE6A4D498}" v="1" dt="2023-10-04T18:16:53.219"/>
    <p1510:client id="{B3414169-25D7-BFBA-2EC1-770FEB57F471}" v="5" dt="2023-10-04T14:26:54.82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805D80-591F-40FC-9046-BC0429EB7E6E}"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A4EC46D1-3484-4791-BAD5-BFD6EBBC03EF}">
      <dgm:prSet custT="1"/>
      <dgm:spPr/>
      <dgm:t>
        <a:bodyPr/>
        <a:lstStyle/>
        <a:p>
          <a:r>
            <a:rPr lang="fr-CA" sz="2000"/>
            <a:t>Une grande famille qui vise le respect de tous et la pratique de saines habitudes de vie;</a:t>
          </a:r>
          <a:endParaRPr lang="en-US" sz="2000"/>
        </a:p>
      </dgm:t>
    </dgm:pt>
    <dgm:pt modelId="{2F0420E5-8A75-4B23-B4FD-BCF14A7FDF3D}" type="parTrans" cxnId="{AD7D6D7C-A371-41DF-9DA5-6A62A28BDE64}">
      <dgm:prSet/>
      <dgm:spPr/>
      <dgm:t>
        <a:bodyPr/>
        <a:lstStyle/>
        <a:p>
          <a:endParaRPr lang="en-US"/>
        </a:p>
      </dgm:t>
    </dgm:pt>
    <dgm:pt modelId="{E539C646-76F0-4306-B473-E87B33C0D94E}" type="sibTrans" cxnId="{AD7D6D7C-A371-41DF-9DA5-6A62A28BDE64}">
      <dgm:prSet/>
      <dgm:spPr/>
      <dgm:t>
        <a:bodyPr/>
        <a:lstStyle/>
        <a:p>
          <a:endParaRPr lang="en-US"/>
        </a:p>
      </dgm:t>
    </dgm:pt>
    <dgm:pt modelId="{1154F61F-4BE9-40FA-A34D-18819A0FF88A}">
      <dgm:prSet/>
      <dgm:spPr/>
      <dgm:t>
        <a:bodyPr/>
        <a:lstStyle/>
        <a:p>
          <a:r>
            <a:rPr lang="fr-CA"/>
            <a:t>Un engagement dans la communauté en étant maitre d’œuvre de la  campagne Nez rouge  Longueuil-Rive-Sud</a:t>
          </a:r>
          <a:endParaRPr lang="en-US"/>
        </a:p>
      </dgm:t>
    </dgm:pt>
    <dgm:pt modelId="{F26A5FE0-9564-4D8C-A5AC-40CE6387DCD9}" type="parTrans" cxnId="{85970E38-5214-46D2-8A02-B2AC1E0BCC70}">
      <dgm:prSet/>
      <dgm:spPr/>
      <dgm:t>
        <a:bodyPr/>
        <a:lstStyle/>
        <a:p>
          <a:endParaRPr lang="en-US"/>
        </a:p>
      </dgm:t>
    </dgm:pt>
    <dgm:pt modelId="{8F932831-33E7-430B-9209-85C33F174676}" type="sibTrans" cxnId="{85970E38-5214-46D2-8A02-B2AC1E0BCC70}">
      <dgm:prSet/>
      <dgm:spPr/>
      <dgm:t>
        <a:bodyPr/>
        <a:lstStyle/>
        <a:p>
          <a:endParaRPr lang="en-US"/>
        </a:p>
      </dgm:t>
    </dgm:pt>
    <dgm:pt modelId="{B5416CF5-9100-4DB9-9690-CED230F5F2B5}">
      <dgm:prSet custT="1"/>
      <dgm:spPr>
        <a:solidFill>
          <a:srgbClr val="0070C0"/>
        </a:solidFill>
      </dgm:spPr>
      <dgm:t>
        <a:bodyPr/>
        <a:lstStyle/>
        <a:p>
          <a:r>
            <a:rPr lang="fr-CA" sz="1600"/>
            <a:t>Un </a:t>
          </a:r>
          <a:r>
            <a:rPr lang="fr-CA" sz="1600" b="1"/>
            <a:t>club de natation </a:t>
          </a:r>
          <a:r>
            <a:rPr lang="fr-CA" sz="1600"/>
            <a:t>de compétition pour les jeunes de 6 ans et plus, pour les adultes (maîtres) et un programme sport-études pour les étudiants du secondaire, du collégial et universitaire.</a:t>
          </a:r>
          <a:endParaRPr lang="en-US" sz="1600"/>
        </a:p>
      </dgm:t>
    </dgm:pt>
    <dgm:pt modelId="{3C738E43-FD0A-4807-AA48-3DCF5A306F20}" type="parTrans" cxnId="{37118D2A-F213-454A-A181-363178715C2A}">
      <dgm:prSet/>
      <dgm:spPr/>
      <dgm:t>
        <a:bodyPr/>
        <a:lstStyle/>
        <a:p>
          <a:endParaRPr lang="en-US"/>
        </a:p>
      </dgm:t>
    </dgm:pt>
    <dgm:pt modelId="{414EF550-90D9-4DEC-9F37-13D1C3FB49D8}" type="sibTrans" cxnId="{37118D2A-F213-454A-A181-363178715C2A}">
      <dgm:prSet/>
      <dgm:spPr/>
      <dgm:t>
        <a:bodyPr/>
        <a:lstStyle/>
        <a:p>
          <a:endParaRPr lang="en-US"/>
        </a:p>
      </dgm:t>
    </dgm:pt>
    <dgm:pt modelId="{14D6667B-45EC-4A7F-A83B-C7E979C18584}">
      <dgm:prSet custT="1"/>
      <dgm:spPr>
        <a:solidFill>
          <a:srgbClr val="0070C0"/>
        </a:solidFill>
      </dgm:spPr>
      <dgm:t>
        <a:bodyPr/>
        <a:lstStyle/>
        <a:p>
          <a:r>
            <a:rPr lang="fr-CA" sz="2000"/>
            <a:t>Des </a:t>
          </a:r>
          <a:r>
            <a:rPr lang="fr-CA" sz="2000" b="1"/>
            <a:t>camps thématiques </a:t>
          </a:r>
          <a:r>
            <a:rPr lang="fr-CA" sz="2000"/>
            <a:t>pour les jeunes de 5 à 14 ans. (semaine de relâche et 9 semaines pendant l’été).</a:t>
          </a:r>
          <a:endParaRPr lang="en-US" sz="2000"/>
        </a:p>
      </dgm:t>
    </dgm:pt>
    <dgm:pt modelId="{F9EEDD70-28DF-42C3-A424-06C57C1DCBF4}" type="parTrans" cxnId="{5A14881B-AB3E-439F-AD14-9DFB5790E249}">
      <dgm:prSet/>
      <dgm:spPr/>
      <dgm:t>
        <a:bodyPr/>
        <a:lstStyle/>
        <a:p>
          <a:endParaRPr lang="en-US"/>
        </a:p>
      </dgm:t>
    </dgm:pt>
    <dgm:pt modelId="{AFA08FF6-4FC9-4CD5-9D80-3E605C208D56}" type="sibTrans" cxnId="{5A14881B-AB3E-439F-AD14-9DFB5790E249}">
      <dgm:prSet/>
      <dgm:spPr/>
      <dgm:t>
        <a:bodyPr/>
        <a:lstStyle/>
        <a:p>
          <a:endParaRPr lang="en-US"/>
        </a:p>
      </dgm:t>
    </dgm:pt>
    <dgm:pt modelId="{347E07CF-323C-4446-9584-AB5C1B62C242}" type="pres">
      <dgm:prSet presAssocID="{C2805D80-591F-40FC-9046-BC0429EB7E6E}" presName="matrix" presStyleCnt="0">
        <dgm:presLayoutVars>
          <dgm:chMax val="1"/>
          <dgm:dir/>
          <dgm:resizeHandles val="exact"/>
        </dgm:presLayoutVars>
      </dgm:prSet>
      <dgm:spPr/>
    </dgm:pt>
    <dgm:pt modelId="{EE1F53D5-4382-401C-A756-A8EAA2B2A87F}" type="pres">
      <dgm:prSet presAssocID="{C2805D80-591F-40FC-9046-BC0429EB7E6E}" presName="diamond" presStyleLbl="bgShp" presStyleIdx="0" presStyleCnt="1"/>
      <dgm:spPr/>
    </dgm:pt>
    <dgm:pt modelId="{A7E8F1DA-DC9C-4879-90C6-53EA84F48D62}" type="pres">
      <dgm:prSet presAssocID="{C2805D80-591F-40FC-9046-BC0429EB7E6E}" presName="quad1" presStyleLbl="node1" presStyleIdx="0" presStyleCnt="4" custScaleX="135240" custLinFactNeighborX="-17303" custLinFactNeighborY="-970">
        <dgm:presLayoutVars>
          <dgm:chMax val="0"/>
          <dgm:chPref val="0"/>
          <dgm:bulletEnabled val="1"/>
        </dgm:presLayoutVars>
      </dgm:prSet>
      <dgm:spPr/>
    </dgm:pt>
    <dgm:pt modelId="{A8FCC283-4C46-4E85-B102-7C11B38D3B3D}" type="pres">
      <dgm:prSet presAssocID="{C2805D80-591F-40FC-9046-BC0429EB7E6E}" presName="quad2" presStyleLbl="node1" presStyleIdx="1" presStyleCnt="4" custScaleX="141539" custLinFactY="8575" custLinFactNeighborX="18498" custLinFactNeighborY="100000">
        <dgm:presLayoutVars>
          <dgm:chMax val="0"/>
          <dgm:chPref val="0"/>
          <dgm:bulletEnabled val="1"/>
        </dgm:presLayoutVars>
      </dgm:prSet>
      <dgm:spPr/>
    </dgm:pt>
    <dgm:pt modelId="{7A96EEEF-5A38-4F84-A77D-E10FA01D961C}" type="pres">
      <dgm:prSet presAssocID="{C2805D80-591F-40FC-9046-BC0429EB7E6E}" presName="quad3" presStyleLbl="node1" presStyleIdx="2" presStyleCnt="4" custScaleX="135195" custLinFactNeighborX="-19208" custLinFactNeighborY="-621">
        <dgm:presLayoutVars>
          <dgm:chMax val="0"/>
          <dgm:chPref val="0"/>
          <dgm:bulletEnabled val="1"/>
        </dgm:presLayoutVars>
      </dgm:prSet>
      <dgm:spPr/>
    </dgm:pt>
    <dgm:pt modelId="{58E6297A-57CF-4ECA-969F-71B7A345E3EF}" type="pres">
      <dgm:prSet presAssocID="{C2805D80-591F-40FC-9046-BC0429EB7E6E}" presName="quad4" presStyleLbl="node1" presStyleIdx="3" presStyleCnt="4" custScaleX="136696" custLinFactY="-8663" custLinFactNeighborX="16552" custLinFactNeighborY="-100000">
        <dgm:presLayoutVars>
          <dgm:chMax val="0"/>
          <dgm:chPref val="0"/>
          <dgm:bulletEnabled val="1"/>
        </dgm:presLayoutVars>
      </dgm:prSet>
      <dgm:spPr/>
    </dgm:pt>
  </dgm:ptLst>
  <dgm:cxnLst>
    <dgm:cxn modelId="{FFA77F12-D1D3-40AC-A085-2A567471FB3D}" type="presOf" srcId="{1154F61F-4BE9-40FA-A34D-18819A0FF88A}" destId="{A8FCC283-4C46-4E85-B102-7C11B38D3B3D}" srcOrd="0" destOrd="0" presId="urn:microsoft.com/office/officeart/2005/8/layout/matrix3"/>
    <dgm:cxn modelId="{B1EE5A15-CF53-4727-B69B-A560553C7093}" type="presOf" srcId="{C2805D80-591F-40FC-9046-BC0429EB7E6E}" destId="{347E07CF-323C-4446-9584-AB5C1B62C242}" srcOrd="0" destOrd="0" presId="urn:microsoft.com/office/officeart/2005/8/layout/matrix3"/>
    <dgm:cxn modelId="{5A14881B-AB3E-439F-AD14-9DFB5790E249}" srcId="{C2805D80-591F-40FC-9046-BC0429EB7E6E}" destId="{14D6667B-45EC-4A7F-A83B-C7E979C18584}" srcOrd="3" destOrd="0" parTransId="{F9EEDD70-28DF-42C3-A424-06C57C1DCBF4}" sibTransId="{AFA08FF6-4FC9-4CD5-9D80-3E605C208D56}"/>
    <dgm:cxn modelId="{37118D2A-F213-454A-A181-363178715C2A}" srcId="{C2805D80-591F-40FC-9046-BC0429EB7E6E}" destId="{B5416CF5-9100-4DB9-9690-CED230F5F2B5}" srcOrd="2" destOrd="0" parTransId="{3C738E43-FD0A-4807-AA48-3DCF5A306F20}" sibTransId="{414EF550-90D9-4DEC-9F37-13D1C3FB49D8}"/>
    <dgm:cxn modelId="{85970E38-5214-46D2-8A02-B2AC1E0BCC70}" srcId="{C2805D80-591F-40FC-9046-BC0429EB7E6E}" destId="{1154F61F-4BE9-40FA-A34D-18819A0FF88A}" srcOrd="1" destOrd="0" parTransId="{F26A5FE0-9564-4D8C-A5AC-40CE6387DCD9}" sibTransId="{8F932831-33E7-430B-9209-85C33F174676}"/>
    <dgm:cxn modelId="{AD7D6D7C-A371-41DF-9DA5-6A62A28BDE64}" srcId="{C2805D80-591F-40FC-9046-BC0429EB7E6E}" destId="{A4EC46D1-3484-4791-BAD5-BFD6EBBC03EF}" srcOrd="0" destOrd="0" parTransId="{2F0420E5-8A75-4B23-B4FD-BCF14A7FDF3D}" sibTransId="{E539C646-76F0-4306-B473-E87B33C0D94E}"/>
    <dgm:cxn modelId="{70CBFB9D-208B-4033-9061-6BC8CAF03618}" type="presOf" srcId="{B5416CF5-9100-4DB9-9690-CED230F5F2B5}" destId="{7A96EEEF-5A38-4F84-A77D-E10FA01D961C}" srcOrd="0" destOrd="0" presId="urn:microsoft.com/office/officeart/2005/8/layout/matrix3"/>
    <dgm:cxn modelId="{C64E51D2-665B-4FC3-A68C-7403B0C01DB3}" type="presOf" srcId="{A4EC46D1-3484-4791-BAD5-BFD6EBBC03EF}" destId="{A7E8F1DA-DC9C-4879-90C6-53EA84F48D62}" srcOrd="0" destOrd="0" presId="urn:microsoft.com/office/officeart/2005/8/layout/matrix3"/>
    <dgm:cxn modelId="{7DB426FD-FC26-426A-9DC5-03FC405A98A3}" type="presOf" srcId="{14D6667B-45EC-4A7F-A83B-C7E979C18584}" destId="{58E6297A-57CF-4ECA-969F-71B7A345E3EF}" srcOrd="0" destOrd="0" presId="urn:microsoft.com/office/officeart/2005/8/layout/matrix3"/>
    <dgm:cxn modelId="{9EAC1C7B-3B35-491E-B1AC-0B9F25996EEC}" type="presParOf" srcId="{347E07CF-323C-4446-9584-AB5C1B62C242}" destId="{EE1F53D5-4382-401C-A756-A8EAA2B2A87F}" srcOrd="0" destOrd="0" presId="urn:microsoft.com/office/officeart/2005/8/layout/matrix3"/>
    <dgm:cxn modelId="{B30ABE7A-9839-437A-B3AE-4549E5C5DFB2}" type="presParOf" srcId="{347E07CF-323C-4446-9584-AB5C1B62C242}" destId="{A7E8F1DA-DC9C-4879-90C6-53EA84F48D62}" srcOrd="1" destOrd="0" presId="urn:microsoft.com/office/officeart/2005/8/layout/matrix3"/>
    <dgm:cxn modelId="{8EFBCB59-406C-4388-B058-49DC2DBD1CC2}" type="presParOf" srcId="{347E07CF-323C-4446-9584-AB5C1B62C242}" destId="{A8FCC283-4C46-4E85-B102-7C11B38D3B3D}" srcOrd="2" destOrd="0" presId="urn:microsoft.com/office/officeart/2005/8/layout/matrix3"/>
    <dgm:cxn modelId="{62C6D211-B4EF-45C5-9E72-EF266C4F9F11}" type="presParOf" srcId="{347E07CF-323C-4446-9584-AB5C1B62C242}" destId="{7A96EEEF-5A38-4F84-A77D-E10FA01D961C}" srcOrd="3" destOrd="0" presId="urn:microsoft.com/office/officeart/2005/8/layout/matrix3"/>
    <dgm:cxn modelId="{0896AB9E-9E1F-4369-97D5-A28FF7F4382C}" type="presParOf" srcId="{347E07CF-323C-4446-9584-AB5C1B62C242}" destId="{58E6297A-57CF-4ECA-969F-71B7A345E3EF}"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DB4326-E1EC-4CBA-8650-4B7FE459FAD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5187088-B590-4A43-B1D2-8766FB996735}">
      <dgm:prSet custT="1"/>
      <dgm:spPr/>
      <dgm:t>
        <a:bodyPr/>
        <a:lstStyle/>
        <a:p>
          <a:r>
            <a:rPr lang="fr-CA" sz="1600"/>
            <a:t>Avant de vous inscrire, vous avez tous reçu la liste des frais pour la saison de natation.</a:t>
          </a:r>
          <a:endParaRPr lang="en-US" sz="1600"/>
        </a:p>
      </dgm:t>
    </dgm:pt>
    <dgm:pt modelId="{FD0C0D3D-C345-43D9-9417-CB3063B03126}" type="parTrans" cxnId="{53DE70DB-7B44-48FB-B5F3-4A9170F7D7F5}">
      <dgm:prSet/>
      <dgm:spPr/>
      <dgm:t>
        <a:bodyPr/>
        <a:lstStyle/>
        <a:p>
          <a:endParaRPr lang="en-US" sz="1600"/>
        </a:p>
      </dgm:t>
    </dgm:pt>
    <dgm:pt modelId="{5D4779BF-8E3D-42E0-8252-79861E68B2BB}" type="sibTrans" cxnId="{53DE70DB-7B44-48FB-B5F3-4A9170F7D7F5}">
      <dgm:prSet/>
      <dgm:spPr/>
      <dgm:t>
        <a:bodyPr/>
        <a:lstStyle/>
        <a:p>
          <a:endParaRPr lang="en-US" sz="1600"/>
        </a:p>
      </dgm:t>
    </dgm:pt>
    <dgm:pt modelId="{45341E7D-2A69-4212-AA70-33F678CEA3AD}">
      <dgm:prSet custT="1"/>
      <dgm:spPr>
        <a:solidFill>
          <a:srgbClr val="0070C0"/>
        </a:solidFill>
      </dgm:spPr>
      <dgm:t>
        <a:bodyPr/>
        <a:lstStyle/>
        <a:p>
          <a:r>
            <a:rPr lang="fr-CA" sz="1800" dirty="0"/>
            <a:t>Ces frais inclus un t-shirt, un casque de bain et l’entrainement en piscine</a:t>
          </a:r>
          <a:r>
            <a:rPr lang="fr-CA" sz="1600" dirty="0"/>
            <a:t>.</a:t>
          </a:r>
          <a:endParaRPr lang="en-US" sz="1600" dirty="0"/>
        </a:p>
      </dgm:t>
    </dgm:pt>
    <dgm:pt modelId="{7BE0950F-7EA8-41C1-97A1-3E800E0BB6BB}" type="parTrans" cxnId="{BDF0AD6F-13F5-4F3A-A15A-2064FA9F0C6E}">
      <dgm:prSet/>
      <dgm:spPr/>
      <dgm:t>
        <a:bodyPr/>
        <a:lstStyle/>
        <a:p>
          <a:endParaRPr lang="en-US" sz="1600"/>
        </a:p>
      </dgm:t>
    </dgm:pt>
    <dgm:pt modelId="{1202832D-EF96-406A-83DC-9EA59E681B84}" type="sibTrans" cxnId="{BDF0AD6F-13F5-4F3A-A15A-2064FA9F0C6E}">
      <dgm:prSet/>
      <dgm:spPr/>
      <dgm:t>
        <a:bodyPr/>
        <a:lstStyle/>
        <a:p>
          <a:endParaRPr lang="en-US" sz="1600"/>
        </a:p>
      </dgm:t>
    </dgm:pt>
    <dgm:pt modelId="{E497C035-BF93-4DF5-A49F-2E782E8C2807}">
      <dgm:prSet custT="1"/>
      <dgm:spPr/>
      <dgm:t>
        <a:bodyPr/>
        <a:lstStyle/>
        <a:p>
          <a:r>
            <a:rPr lang="fr-CA" sz="1400"/>
            <a:t>Les frais d’affiliation obligatoires et non remboursables sont chargés à part, ils varient selon l’âge du nageur au 31 décembre de l’année en cours.</a:t>
          </a:r>
          <a:endParaRPr lang="en-US" sz="1400"/>
        </a:p>
      </dgm:t>
    </dgm:pt>
    <dgm:pt modelId="{000BABB5-9177-4568-AA77-AF02BCAF4B10}" type="parTrans" cxnId="{1BEED523-0069-41D3-A317-EAB7C50C2FC7}">
      <dgm:prSet/>
      <dgm:spPr/>
      <dgm:t>
        <a:bodyPr/>
        <a:lstStyle/>
        <a:p>
          <a:endParaRPr lang="en-US" sz="1600"/>
        </a:p>
      </dgm:t>
    </dgm:pt>
    <dgm:pt modelId="{553BD3F3-8C10-41F4-AE37-B58BA7C46024}" type="sibTrans" cxnId="{1BEED523-0069-41D3-A317-EAB7C50C2FC7}">
      <dgm:prSet/>
      <dgm:spPr/>
      <dgm:t>
        <a:bodyPr/>
        <a:lstStyle/>
        <a:p>
          <a:endParaRPr lang="en-US" sz="1600"/>
        </a:p>
      </dgm:t>
    </dgm:pt>
    <dgm:pt modelId="{04243A7C-1B17-4065-B2E0-1B4D2B15E3FE}">
      <dgm:prSet custT="1"/>
      <dgm:spPr>
        <a:solidFill>
          <a:srgbClr val="0070C0"/>
        </a:solidFill>
      </dgm:spPr>
      <dgm:t>
        <a:bodyPr/>
        <a:lstStyle/>
        <a:p>
          <a:r>
            <a:rPr lang="fr-CA" sz="1600"/>
            <a:t>Le premier versement était dû pour le 1</a:t>
          </a:r>
          <a:r>
            <a:rPr lang="fr-CA" sz="1600" baseline="30000"/>
            <a:t>er</a:t>
          </a:r>
          <a:r>
            <a:rPr lang="fr-CA" sz="1600"/>
            <a:t> octobre.  Merci à ceux qui ont respecté la date.</a:t>
          </a:r>
          <a:endParaRPr lang="en-US" sz="1600"/>
        </a:p>
      </dgm:t>
    </dgm:pt>
    <dgm:pt modelId="{08EFE3F4-9D6C-448B-97B2-B0ADD24061AA}" type="parTrans" cxnId="{A26E7390-9343-460F-BEE3-93B433BD9D1E}">
      <dgm:prSet/>
      <dgm:spPr/>
      <dgm:t>
        <a:bodyPr/>
        <a:lstStyle/>
        <a:p>
          <a:endParaRPr lang="en-US" sz="1600"/>
        </a:p>
      </dgm:t>
    </dgm:pt>
    <dgm:pt modelId="{9004EC0C-AF66-49BD-9D20-5F21192DC506}" type="sibTrans" cxnId="{A26E7390-9343-460F-BEE3-93B433BD9D1E}">
      <dgm:prSet/>
      <dgm:spPr/>
      <dgm:t>
        <a:bodyPr/>
        <a:lstStyle/>
        <a:p>
          <a:endParaRPr lang="en-US" sz="1600"/>
        </a:p>
      </dgm:t>
    </dgm:pt>
    <dgm:pt modelId="{007B9C65-0795-41D1-9812-E3815A783A2C}">
      <dgm:prSet custT="1"/>
      <dgm:spPr/>
      <dgm:t>
        <a:bodyPr/>
        <a:lstStyle/>
        <a:p>
          <a:r>
            <a:rPr lang="fr-CA" sz="1600"/>
            <a:t>Si votre enfant décide de quitter en cours de saison, il faut nous aviser.  Autrement, nous vous chargerons la saison complète.</a:t>
          </a:r>
          <a:endParaRPr lang="en-US" sz="1600"/>
        </a:p>
      </dgm:t>
    </dgm:pt>
    <dgm:pt modelId="{41A9E751-AEA0-48CD-A3BB-C4767EDCD4AB}" type="parTrans" cxnId="{20C8ED8E-EA29-4932-94E5-17ACFEEC9FE9}">
      <dgm:prSet/>
      <dgm:spPr/>
      <dgm:t>
        <a:bodyPr/>
        <a:lstStyle/>
        <a:p>
          <a:endParaRPr lang="en-US" sz="1600"/>
        </a:p>
      </dgm:t>
    </dgm:pt>
    <dgm:pt modelId="{96227DCA-E04A-442E-82FE-F3B8C7695423}" type="sibTrans" cxnId="{20C8ED8E-EA29-4932-94E5-17ACFEEC9FE9}">
      <dgm:prSet/>
      <dgm:spPr/>
      <dgm:t>
        <a:bodyPr/>
        <a:lstStyle/>
        <a:p>
          <a:endParaRPr lang="en-US" sz="1600"/>
        </a:p>
      </dgm:t>
    </dgm:pt>
    <dgm:pt modelId="{483CC4E8-CDB9-4DA1-9DA8-96733ABB5C17}">
      <dgm:prSet custT="1"/>
      <dgm:spPr>
        <a:solidFill>
          <a:srgbClr val="0070C0"/>
        </a:solidFill>
      </dgm:spPr>
      <dgm:t>
        <a:bodyPr/>
        <a:lstStyle/>
        <a:p>
          <a:r>
            <a:rPr lang="fr-CA" sz="1600"/>
            <a:t>Le montant d’inscription n’inclus pas les frais de compétitions.  </a:t>
          </a:r>
          <a:endParaRPr lang="en-US" sz="1600"/>
        </a:p>
      </dgm:t>
    </dgm:pt>
    <dgm:pt modelId="{726037C4-73D3-47C6-9E33-824AE8787059}" type="parTrans" cxnId="{B2E27205-AE93-4C45-829E-203704562DEE}">
      <dgm:prSet/>
      <dgm:spPr/>
      <dgm:t>
        <a:bodyPr/>
        <a:lstStyle/>
        <a:p>
          <a:endParaRPr lang="en-US" sz="1600"/>
        </a:p>
      </dgm:t>
    </dgm:pt>
    <dgm:pt modelId="{80439F4E-35BE-41E8-AD1B-16A0F7F46893}" type="sibTrans" cxnId="{B2E27205-AE93-4C45-829E-203704562DEE}">
      <dgm:prSet/>
      <dgm:spPr/>
      <dgm:t>
        <a:bodyPr/>
        <a:lstStyle/>
        <a:p>
          <a:endParaRPr lang="en-US" sz="1600"/>
        </a:p>
      </dgm:t>
    </dgm:pt>
    <dgm:pt modelId="{9A762B3A-503A-495A-ABC9-BABACB3F7555}">
      <dgm:prSet custT="1"/>
      <dgm:spPr>
        <a:solidFill>
          <a:schemeClr val="tx1"/>
        </a:solidFill>
      </dgm:spPr>
      <dgm:t>
        <a:bodyPr/>
        <a:lstStyle/>
        <a:p>
          <a:r>
            <a:rPr lang="fr-CA" sz="1600" i="1" dirty="0">
              <a:solidFill>
                <a:schemeClr val="bg1"/>
              </a:solidFill>
              <a:latin typeface="Tahoma" panose="020B0604030504040204" pitchFamily="34" charset="0"/>
              <a:ea typeface="Tahoma" panose="020B0604030504040204" pitchFamily="34" charset="0"/>
              <a:cs typeface="Tahoma" panose="020B0604030504040204" pitchFamily="34" charset="0"/>
            </a:rPr>
            <a:t>Le paiement doit être fait par virement bancaire</a:t>
          </a:r>
        </a:p>
        <a:p>
          <a:r>
            <a:rPr lang="fr-CA" sz="1600" i="1" dirty="0">
              <a:solidFill>
                <a:schemeClr val="bg1"/>
              </a:solidFill>
              <a:effectLst/>
              <a:latin typeface="Tahoma" panose="020B0604030504040204" pitchFamily="34" charset="0"/>
              <a:ea typeface="Tahoma" panose="020B0604030504040204" pitchFamily="34" charset="0"/>
              <a:cs typeface="Tahoma" panose="020B0604030504040204" pitchFamily="34" charset="0"/>
            </a:rPr>
            <a:t>Dans la rubrique message et/ou question, s.v.p. indiquer le prénom et nom de l'athlète pour lequel vous faites le paiement</a:t>
          </a:r>
        </a:p>
        <a:p>
          <a:pPr>
            <a:buSzPts val="1000"/>
            <a:buFont typeface="Symbol" panose="05050102010706020507" pitchFamily="18" charset="2"/>
            <a:buChar char=""/>
          </a:pPr>
          <a:r>
            <a:rPr lang="fr-CA" sz="1400" i="1" dirty="0">
              <a:solidFill>
                <a:schemeClr val="bg1"/>
              </a:solidFill>
              <a:effectLst/>
              <a:latin typeface="Tahoma" panose="020B0604030504040204" pitchFamily="34" charset="0"/>
              <a:ea typeface="Tahoma" panose="020B0604030504040204" pitchFamily="34" charset="0"/>
              <a:cs typeface="Tahoma" panose="020B0604030504040204" pitchFamily="34" charset="0"/>
            </a:rPr>
            <a:t>L’adresse courriel est: </a:t>
          </a:r>
          <a:r>
            <a:rPr lang="fr-CA" sz="140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CA" sz="1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admin@clubvelox.ca</a:t>
          </a:r>
          <a:endParaRPr lang="fr-CA"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buSzPts val="1000"/>
            <a:buFont typeface="Symbol" panose="05050102010706020507" pitchFamily="18" charset="2"/>
            <a:buChar char=""/>
          </a:pPr>
          <a:r>
            <a:rPr lang="fr-CA" sz="1400" i="1" dirty="0">
              <a:solidFill>
                <a:schemeClr val="bg1"/>
              </a:solidFill>
              <a:effectLst/>
              <a:latin typeface="Tahoma" panose="020B0604030504040204" pitchFamily="34" charset="0"/>
              <a:ea typeface="Tahoma" panose="020B0604030504040204" pitchFamily="34" charset="0"/>
              <a:cs typeface="Tahoma" panose="020B0604030504040204" pitchFamily="34" charset="0"/>
            </a:rPr>
            <a:t>Avis: </a:t>
          </a:r>
          <a:r>
            <a:rPr lang="fr-CA" sz="140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CA" sz="1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aviser par courriel</a:t>
          </a:r>
          <a:endParaRPr lang="fr-CA" sz="14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a:buSzPts val="1000"/>
            <a:buFont typeface="Symbol" panose="05050102010706020507" pitchFamily="18" charset="2"/>
            <a:buChar char=""/>
          </a:pPr>
          <a:r>
            <a:rPr lang="fr-CA" sz="1400" i="1" dirty="0">
              <a:solidFill>
                <a:schemeClr val="bg1"/>
              </a:solidFill>
              <a:effectLst/>
              <a:latin typeface="Tahoma" panose="020B0604030504040204" pitchFamily="34" charset="0"/>
              <a:ea typeface="Tahoma" panose="020B0604030504040204" pitchFamily="34" charset="0"/>
              <a:cs typeface="Tahoma" panose="020B0604030504040204" pitchFamily="34" charset="0"/>
            </a:rPr>
            <a:t>Mot de passe:  </a:t>
          </a:r>
          <a:r>
            <a:rPr lang="fr-CA" sz="1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natation83</a:t>
          </a:r>
          <a:endParaRPr lang="en-US" sz="1400" dirty="0">
            <a:solidFill>
              <a:schemeClr val="bg1"/>
            </a:solidFill>
          </a:endParaRPr>
        </a:p>
      </dgm:t>
    </dgm:pt>
    <dgm:pt modelId="{E2BE3FB3-FAFB-4DB3-83CA-97D0F6B69EDA}" type="parTrans" cxnId="{ECBF91EE-2F36-43DA-8D7C-9BFD18CDD6A2}">
      <dgm:prSet/>
      <dgm:spPr/>
      <dgm:t>
        <a:bodyPr/>
        <a:lstStyle/>
        <a:p>
          <a:endParaRPr lang="en-US" sz="1600"/>
        </a:p>
      </dgm:t>
    </dgm:pt>
    <dgm:pt modelId="{236F0ED4-CDA0-4625-B663-D0DAA12D40B4}" type="sibTrans" cxnId="{ECBF91EE-2F36-43DA-8D7C-9BFD18CDD6A2}">
      <dgm:prSet/>
      <dgm:spPr/>
      <dgm:t>
        <a:bodyPr/>
        <a:lstStyle/>
        <a:p>
          <a:endParaRPr lang="en-US" sz="1600"/>
        </a:p>
      </dgm:t>
    </dgm:pt>
    <dgm:pt modelId="{8746462D-C55F-4FF5-8917-722F9295FAF7}" type="pres">
      <dgm:prSet presAssocID="{87DB4326-E1EC-4CBA-8650-4B7FE459FAD0}" presName="diagram" presStyleCnt="0">
        <dgm:presLayoutVars>
          <dgm:dir/>
          <dgm:resizeHandles val="exact"/>
        </dgm:presLayoutVars>
      </dgm:prSet>
      <dgm:spPr/>
    </dgm:pt>
    <dgm:pt modelId="{13E70D75-6E70-47FE-BF8E-6F4EC3BD63D3}" type="pres">
      <dgm:prSet presAssocID="{75187088-B590-4A43-B1D2-8766FB996735}" presName="node" presStyleLbl="node1" presStyleIdx="0" presStyleCnt="7">
        <dgm:presLayoutVars>
          <dgm:bulletEnabled val="1"/>
        </dgm:presLayoutVars>
      </dgm:prSet>
      <dgm:spPr/>
    </dgm:pt>
    <dgm:pt modelId="{BD2C7C40-9160-47F7-B8FF-6E2EDE23DE91}" type="pres">
      <dgm:prSet presAssocID="{5D4779BF-8E3D-42E0-8252-79861E68B2BB}" presName="sibTrans" presStyleCnt="0"/>
      <dgm:spPr/>
    </dgm:pt>
    <dgm:pt modelId="{8FFE57D4-BE0C-4661-B296-C80363BEEA9A}" type="pres">
      <dgm:prSet presAssocID="{45341E7D-2A69-4212-AA70-33F678CEA3AD}" presName="node" presStyleLbl="node1" presStyleIdx="1" presStyleCnt="7">
        <dgm:presLayoutVars>
          <dgm:bulletEnabled val="1"/>
        </dgm:presLayoutVars>
      </dgm:prSet>
      <dgm:spPr/>
    </dgm:pt>
    <dgm:pt modelId="{6727376D-2673-452E-B457-B8C6E1D03A74}" type="pres">
      <dgm:prSet presAssocID="{1202832D-EF96-406A-83DC-9EA59E681B84}" presName="sibTrans" presStyleCnt="0"/>
      <dgm:spPr/>
    </dgm:pt>
    <dgm:pt modelId="{D64E8B3C-77AA-4581-8FDA-ED5A567918A5}" type="pres">
      <dgm:prSet presAssocID="{E497C035-BF93-4DF5-A49F-2E782E8C2807}" presName="node" presStyleLbl="node1" presStyleIdx="2" presStyleCnt="7">
        <dgm:presLayoutVars>
          <dgm:bulletEnabled val="1"/>
        </dgm:presLayoutVars>
      </dgm:prSet>
      <dgm:spPr/>
    </dgm:pt>
    <dgm:pt modelId="{4EAB6872-A002-47A1-A6EE-A3209F22FB82}" type="pres">
      <dgm:prSet presAssocID="{553BD3F3-8C10-41F4-AE37-B58BA7C46024}" presName="sibTrans" presStyleCnt="0"/>
      <dgm:spPr/>
    </dgm:pt>
    <dgm:pt modelId="{BCCEC027-F7D6-4447-BABB-7210E4DB0574}" type="pres">
      <dgm:prSet presAssocID="{04243A7C-1B17-4065-B2E0-1B4D2B15E3FE}" presName="node" presStyleLbl="node1" presStyleIdx="3" presStyleCnt="7">
        <dgm:presLayoutVars>
          <dgm:bulletEnabled val="1"/>
        </dgm:presLayoutVars>
      </dgm:prSet>
      <dgm:spPr/>
    </dgm:pt>
    <dgm:pt modelId="{9B5DD8B4-10B0-49F2-95EA-06F6FF3F586F}" type="pres">
      <dgm:prSet presAssocID="{9004EC0C-AF66-49BD-9D20-5F21192DC506}" presName="sibTrans" presStyleCnt="0"/>
      <dgm:spPr/>
    </dgm:pt>
    <dgm:pt modelId="{4CE835EF-96DA-4C60-860A-D2D6CFF910F8}" type="pres">
      <dgm:prSet presAssocID="{007B9C65-0795-41D1-9812-E3815A783A2C}" presName="node" presStyleLbl="node1" presStyleIdx="4" presStyleCnt="7">
        <dgm:presLayoutVars>
          <dgm:bulletEnabled val="1"/>
        </dgm:presLayoutVars>
      </dgm:prSet>
      <dgm:spPr/>
    </dgm:pt>
    <dgm:pt modelId="{ADB19DA7-A589-408E-9E1C-C3B145BCA9FB}" type="pres">
      <dgm:prSet presAssocID="{96227DCA-E04A-442E-82FE-F3B8C7695423}" presName="sibTrans" presStyleCnt="0"/>
      <dgm:spPr/>
    </dgm:pt>
    <dgm:pt modelId="{42B95BEF-87C3-48B4-8719-25E6290120C3}" type="pres">
      <dgm:prSet presAssocID="{483CC4E8-CDB9-4DA1-9DA8-96733ABB5C17}" presName="node" presStyleLbl="node1" presStyleIdx="5" presStyleCnt="7" custLinFactNeighborX="170" custLinFactNeighborY="-1253">
        <dgm:presLayoutVars>
          <dgm:bulletEnabled val="1"/>
        </dgm:presLayoutVars>
      </dgm:prSet>
      <dgm:spPr/>
    </dgm:pt>
    <dgm:pt modelId="{4FF1DCA1-2357-4599-8DB9-146DD2CF3125}" type="pres">
      <dgm:prSet presAssocID="{80439F4E-35BE-41E8-AD1B-16A0F7F46893}" presName="sibTrans" presStyleCnt="0"/>
      <dgm:spPr/>
    </dgm:pt>
    <dgm:pt modelId="{5A85A590-7FD2-46D7-9E2D-BF182E2DCE2E}" type="pres">
      <dgm:prSet presAssocID="{9A762B3A-503A-495A-ABC9-BABACB3F7555}" presName="node" presStyleLbl="node1" presStyleIdx="6" presStyleCnt="7" custScaleX="320931" custScaleY="138791">
        <dgm:presLayoutVars>
          <dgm:bulletEnabled val="1"/>
        </dgm:presLayoutVars>
      </dgm:prSet>
      <dgm:spPr/>
    </dgm:pt>
  </dgm:ptLst>
  <dgm:cxnLst>
    <dgm:cxn modelId="{B2E27205-AE93-4C45-829E-203704562DEE}" srcId="{87DB4326-E1EC-4CBA-8650-4B7FE459FAD0}" destId="{483CC4E8-CDB9-4DA1-9DA8-96733ABB5C17}" srcOrd="5" destOrd="0" parTransId="{726037C4-73D3-47C6-9E33-824AE8787059}" sibTransId="{80439F4E-35BE-41E8-AD1B-16A0F7F46893}"/>
    <dgm:cxn modelId="{1BEED523-0069-41D3-A317-EAB7C50C2FC7}" srcId="{87DB4326-E1EC-4CBA-8650-4B7FE459FAD0}" destId="{E497C035-BF93-4DF5-A49F-2E782E8C2807}" srcOrd="2" destOrd="0" parTransId="{000BABB5-9177-4568-AA77-AF02BCAF4B10}" sibTransId="{553BD3F3-8C10-41F4-AE37-B58BA7C46024}"/>
    <dgm:cxn modelId="{8E1D305E-3C1F-466D-BB90-48C64A13F585}" type="presOf" srcId="{9A762B3A-503A-495A-ABC9-BABACB3F7555}" destId="{5A85A590-7FD2-46D7-9E2D-BF182E2DCE2E}" srcOrd="0" destOrd="0" presId="urn:microsoft.com/office/officeart/2005/8/layout/default"/>
    <dgm:cxn modelId="{2D017A5F-ACD9-4C8E-BF26-25A3548EA098}" type="presOf" srcId="{E497C035-BF93-4DF5-A49F-2E782E8C2807}" destId="{D64E8B3C-77AA-4581-8FDA-ED5A567918A5}" srcOrd="0" destOrd="0" presId="urn:microsoft.com/office/officeart/2005/8/layout/default"/>
    <dgm:cxn modelId="{E63DE941-B043-4A11-AC2C-22E5FA15968A}" type="presOf" srcId="{87DB4326-E1EC-4CBA-8650-4B7FE459FAD0}" destId="{8746462D-C55F-4FF5-8917-722F9295FAF7}" srcOrd="0" destOrd="0" presId="urn:microsoft.com/office/officeart/2005/8/layout/default"/>
    <dgm:cxn modelId="{C370444B-5267-4999-BFFD-B14D629B8F05}" type="presOf" srcId="{04243A7C-1B17-4065-B2E0-1B4D2B15E3FE}" destId="{BCCEC027-F7D6-4447-BABB-7210E4DB0574}" srcOrd="0" destOrd="0" presId="urn:microsoft.com/office/officeart/2005/8/layout/default"/>
    <dgm:cxn modelId="{BDF0AD6F-13F5-4F3A-A15A-2064FA9F0C6E}" srcId="{87DB4326-E1EC-4CBA-8650-4B7FE459FAD0}" destId="{45341E7D-2A69-4212-AA70-33F678CEA3AD}" srcOrd="1" destOrd="0" parTransId="{7BE0950F-7EA8-41C1-97A1-3E800E0BB6BB}" sibTransId="{1202832D-EF96-406A-83DC-9EA59E681B84}"/>
    <dgm:cxn modelId="{20C8ED8E-EA29-4932-94E5-17ACFEEC9FE9}" srcId="{87DB4326-E1EC-4CBA-8650-4B7FE459FAD0}" destId="{007B9C65-0795-41D1-9812-E3815A783A2C}" srcOrd="4" destOrd="0" parTransId="{41A9E751-AEA0-48CD-A3BB-C4767EDCD4AB}" sibTransId="{96227DCA-E04A-442E-82FE-F3B8C7695423}"/>
    <dgm:cxn modelId="{A26E7390-9343-460F-BEE3-93B433BD9D1E}" srcId="{87DB4326-E1EC-4CBA-8650-4B7FE459FAD0}" destId="{04243A7C-1B17-4065-B2E0-1B4D2B15E3FE}" srcOrd="3" destOrd="0" parTransId="{08EFE3F4-9D6C-448B-97B2-B0ADD24061AA}" sibTransId="{9004EC0C-AF66-49BD-9D20-5F21192DC506}"/>
    <dgm:cxn modelId="{4A77A999-CA91-4960-B8BD-71369FB553F1}" type="presOf" srcId="{007B9C65-0795-41D1-9812-E3815A783A2C}" destId="{4CE835EF-96DA-4C60-860A-D2D6CFF910F8}" srcOrd="0" destOrd="0" presId="urn:microsoft.com/office/officeart/2005/8/layout/default"/>
    <dgm:cxn modelId="{452654A3-4C9C-40A8-B758-484CB3CD8326}" type="presOf" srcId="{483CC4E8-CDB9-4DA1-9DA8-96733ABB5C17}" destId="{42B95BEF-87C3-48B4-8719-25E6290120C3}" srcOrd="0" destOrd="0" presId="urn:microsoft.com/office/officeart/2005/8/layout/default"/>
    <dgm:cxn modelId="{53DE70DB-7B44-48FB-B5F3-4A9170F7D7F5}" srcId="{87DB4326-E1EC-4CBA-8650-4B7FE459FAD0}" destId="{75187088-B590-4A43-B1D2-8766FB996735}" srcOrd="0" destOrd="0" parTransId="{FD0C0D3D-C345-43D9-9417-CB3063B03126}" sibTransId="{5D4779BF-8E3D-42E0-8252-79861E68B2BB}"/>
    <dgm:cxn modelId="{AB40ECE4-A02F-41A6-B777-FE7E1D71E271}" type="presOf" srcId="{45341E7D-2A69-4212-AA70-33F678CEA3AD}" destId="{8FFE57D4-BE0C-4661-B296-C80363BEEA9A}" srcOrd="0" destOrd="0" presId="urn:microsoft.com/office/officeart/2005/8/layout/default"/>
    <dgm:cxn modelId="{9A0183EB-A078-47DD-991E-39A402B9A6F5}" type="presOf" srcId="{75187088-B590-4A43-B1D2-8766FB996735}" destId="{13E70D75-6E70-47FE-BF8E-6F4EC3BD63D3}" srcOrd="0" destOrd="0" presId="urn:microsoft.com/office/officeart/2005/8/layout/default"/>
    <dgm:cxn modelId="{ECBF91EE-2F36-43DA-8D7C-9BFD18CDD6A2}" srcId="{87DB4326-E1EC-4CBA-8650-4B7FE459FAD0}" destId="{9A762B3A-503A-495A-ABC9-BABACB3F7555}" srcOrd="6" destOrd="0" parTransId="{E2BE3FB3-FAFB-4DB3-83CA-97D0F6B69EDA}" sibTransId="{236F0ED4-CDA0-4625-B663-D0DAA12D40B4}"/>
    <dgm:cxn modelId="{BE16ABA4-55F9-40A6-A87B-1FD59FB0D13D}" type="presParOf" srcId="{8746462D-C55F-4FF5-8917-722F9295FAF7}" destId="{13E70D75-6E70-47FE-BF8E-6F4EC3BD63D3}" srcOrd="0" destOrd="0" presId="urn:microsoft.com/office/officeart/2005/8/layout/default"/>
    <dgm:cxn modelId="{D230E1D8-EE3B-4A4D-A685-DB7DEBF2F9C7}" type="presParOf" srcId="{8746462D-C55F-4FF5-8917-722F9295FAF7}" destId="{BD2C7C40-9160-47F7-B8FF-6E2EDE23DE91}" srcOrd="1" destOrd="0" presId="urn:microsoft.com/office/officeart/2005/8/layout/default"/>
    <dgm:cxn modelId="{15C96DDF-C69A-4B0E-B7F0-83904A9B9B43}" type="presParOf" srcId="{8746462D-C55F-4FF5-8917-722F9295FAF7}" destId="{8FFE57D4-BE0C-4661-B296-C80363BEEA9A}" srcOrd="2" destOrd="0" presId="urn:microsoft.com/office/officeart/2005/8/layout/default"/>
    <dgm:cxn modelId="{09422B3B-026B-40A4-B504-0409A51C1501}" type="presParOf" srcId="{8746462D-C55F-4FF5-8917-722F9295FAF7}" destId="{6727376D-2673-452E-B457-B8C6E1D03A74}" srcOrd="3" destOrd="0" presId="urn:microsoft.com/office/officeart/2005/8/layout/default"/>
    <dgm:cxn modelId="{506BADEF-E763-43BB-9448-EC6182E778DE}" type="presParOf" srcId="{8746462D-C55F-4FF5-8917-722F9295FAF7}" destId="{D64E8B3C-77AA-4581-8FDA-ED5A567918A5}" srcOrd="4" destOrd="0" presId="urn:microsoft.com/office/officeart/2005/8/layout/default"/>
    <dgm:cxn modelId="{5FAA381A-2075-43AB-B03B-CDF99EAD0B46}" type="presParOf" srcId="{8746462D-C55F-4FF5-8917-722F9295FAF7}" destId="{4EAB6872-A002-47A1-A6EE-A3209F22FB82}" srcOrd="5" destOrd="0" presId="urn:microsoft.com/office/officeart/2005/8/layout/default"/>
    <dgm:cxn modelId="{F4F69142-59FC-4E17-AAB5-9A6344F16DB8}" type="presParOf" srcId="{8746462D-C55F-4FF5-8917-722F9295FAF7}" destId="{BCCEC027-F7D6-4447-BABB-7210E4DB0574}" srcOrd="6" destOrd="0" presId="urn:microsoft.com/office/officeart/2005/8/layout/default"/>
    <dgm:cxn modelId="{3326D617-133D-4F5A-BF0A-3E924353950A}" type="presParOf" srcId="{8746462D-C55F-4FF5-8917-722F9295FAF7}" destId="{9B5DD8B4-10B0-49F2-95EA-06F6FF3F586F}" srcOrd="7" destOrd="0" presId="urn:microsoft.com/office/officeart/2005/8/layout/default"/>
    <dgm:cxn modelId="{C89E5C07-7252-4AB8-B8B4-4F5B29534A28}" type="presParOf" srcId="{8746462D-C55F-4FF5-8917-722F9295FAF7}" destId="{4CE835EF-96DA-4C60-860A-D2D6CFF910F8}" srcOrd="8" destOrd="0" presId="urn:microsoft.com/office/officeart/2005/8/layout/default"/>
    <dgm:cxn modelId="{8BDB0B7C-374C-4922-95C3-A7946F681F16}" type="presParOf" srcId="{8746462D-C55F-4FF5-8917-722F9295FAF7}" destId="{ADB19DA7-A589-408E-9E1C-C3B145BCA9FB}" srcOrd="9" destOrd="0" presId="urn:microsoft.com/office/officeart/2005/8/layout/default"/>
    <dgm:cxn modelId="{0BA3BB29-DD1D-4725-9DAB-A3F7744A00D1}" type="presParOf" srcId="{8746462D-C55F-4FF5-8917-722F9295FAF7}" destId="{42B95BEF-87C3-48B4-8719-25E6290120C3}" srcOrd="10" destOrd="0" presId="urn:microsoft.com/office/officeart/2005/8/layout/default"/>
    <dgm:cxn modelId="{E1DDC3E5-E4D6-47E0-894E-ECAF2B385AA0}" type="presParOf" srcId="{8746462D-C55F-4FF5-8917-722F9295FAF7}" destId="{4FF1DCA1-2357-4599-8DB9-146DD2CF3125}" srcOrd="11" destOrd="0" presId="urn:microsoft.com/office/officeart/2005/8/layout/default"/>
    <dgm:cxn modelId="{1573D963-12AC-4183-B625-888CAD8DF6E4}" type="presParOf" srcId="{8746462D-C55F-4FF5-8917-722F9295FAF7}" destId="{5A85A590-7FD2-46D7-9E2D-BF182E2DCE2E}"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C1DF96-67D8-4AA7-B5BC-41C78C18261F}"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94D3E677-D512-4B06-BDEA-E3C318E513EF}">
      <dgm:prSet custT="1"/>
      <dgm:spPr>
        <a:solidFill>
          <a:srgbClr val="0070C0"/>
        </a:solidFill>
      </dgm:spPr>
      <dgm:t>
        <a:bodyPr/>
        <a:lstStyle/>
        <a:p>
          <a:r>
            <a:rPr lang="en-US" sz="2400" dirty="0" err="1"/>
            <a:t>S.v.p.</a:t>
          </a:r>
          <a:r>
            <a:rPr lang="en-US" sz="2400" dirty="0"/>
            <a:t> </a:t>
          </a:r>
          <a:r>
            <a:rPr lang="en-US" sz="2400" dirty="0" err="1"/>
            <a:t>veuillez</a:t>
          </a:r>
          <a:r>
            <a:rPr lang="en-US" sz="2400" dirty="0"/>
            <a:t> </a:t>
          </a:r>
          <a:r>
            <a:rPr lang="en-US" sz="2400" dirty="0" err="1"/>
            <a:t>utiliser</a:t>
          </a:r>
          <a:r>
            <a:rPr lang="en-US" sz="2400" dirty="0"/>
            <a:t> </a:t>
          </a:r>
          <a:r>
            <a:rPr lang="en-US" sz="2400" b="1" dirty="0"/>
            <a:t>un </a:t>
          </a:r>
          <a:r>
            <a:rPr lang="en-US" sz="2400" b="1" dirty="0" err="1"/>
            <a:t>cadenas</a:t>
          </a:r>
          <a:r>
            <a:rPr lang="en-US" sz="2400" b="1" dirty="0"/>
            <a:t> </a:t>
          </a:r>
          <a:r>
            <a:rPr lang="en-US" sz="2400" b="1" dirty="0" err="1"/>
            <a:t>en</a:t>
          </a:r>
          <a:r>
            <a:rPr lang="en-US" sz="2400" b="1" dirty="0"/>
            <a:t> tout temps.  </a:t>
          </a:r>
          <a:r>
            <a:rPr lang="en-US" sz="2400" dirty="0"/>
            <a:t>Il </a:t>
          </a:r>
          <a:r>
            <a:rPr lang="en-US" sz="2400" dirty="0" err="1"/>
            <a:t>n’y</a:t>
          </a:r>
          <a:r>
            <a:rPr lang="en-US" sz="2400" dirty="0"/>
            <a:t> a pas de surveillance dans les </a:t>
          </a:r>
          <a:r>
            <a:rPr lang="en-US" sz="2400" dirty="0" err="1"/>
            <a:t>vestiaires</a:t>
          </a:r>
          <a:r>
            <a:rPr lang="en-US" sz="2400" dirty="0"/>
            <a:t> et il arrive que des </a:t>
          </a:r>
          <a:r>
            <a:rPr lang="en-US" sz="2400" dirty="0" err="1"/>
            <a:t>objets</a:t>
          </a:r>
          <a:r>
            <a:rPr lang="en-US" sz="2400" dirty="0"/>
            <a:t> </a:t>
          </a:r>
          <a:r>
            <a:rPr lang="en-US" sz="2400" dirty="0" err="1"/>
            <a:t>disparaissent</a:t>
          </a:r>
          <a:r>
            <a:rPr lang="en-US" sz="2400" dirty="0"/>
            <a:t>, </a:t>
          </a:r>
          <a:r>
            <a:rPr lang="en-US" sz="2400" dirty="0" err="1"/>
            <a:t>ce</a:t>
          </a:r>
          <a:r>
            <a:rPr lang="en-US" sz="2400" dirty="0"/>
            <a:t> qui </a:t>
          </a:r>
          <a:r>
            <a:rPr lang="en-US" sz="2400" dirty="0" err="1"/>
            <a:t>n’est</a:t>
          </a:r>
          <a:r>
            <a:rPr lang="en-US" sz="2400" dirty="0"/>
            <a:t> pas très </a:t>
          </a:r>
          <a:r>
            <a:rPr lang="en-US" sz="2400" dirty="0" err="1"/>
            <a:t>agréable</a:t>
          </a:r>
          <a:r>
            <a:rPr lang="en-US" sz="2400" dirty="0"/>
            <a:t>.</a:t>
          </a:r>
        </a:p>
      </dgm:t>
    </dgm:pt>
    <dgm:pt modelId="{6C41224B-0CA1-49A8-9542-88A57BAE4E0B}" type="parTrans" cxnId="{670B9BBE-0C6E-4C50-80ED-3A189BA6D9FB}">
      <dgm:prSet/>
      <dgm:spPr/>
      <dgm:t>
        <a:bodyPr/>
        <a:lstStyle/>
        <a:p>
          <a:endParaRPr lang="en-US"/>
        </a:p>
      </dgm:t>
    </dgm:pt>
    <dgm:pt modelId="{35DC99A1-97FC-4EB3-8FC8-13E01FF67E31}" type="sibTrans" cxnId="{670B9BBE-0C6E-4C50-80ED-3A189BA6D9FB}">
      <dgm:prSet/>
      <dgm:spPr/>
      <dgm:t>
        <a:bodyPr/>
        <a:lstStyle/>
        <a:p>
          <a:endParaRPr lang="en-US"/>
        </a:p>
      </dgm:t>
    </dgm:pt>
    <dgm:pt modelId="{38C7CB17-3A78-4809-BBF6-C2E30B3CD138}">
      <dgm:prSet/>
      <dgm:spPr>
        <a:solidFill>
          <a:schemeClr val="bg2">
            <a:lumMod val="50000"/>
          </a:schemeClr>
        </a:solidFill>
      </dgm:spPr>
      <dgm:t>
        <a:bodyPr/>
        <a:lstStyle/>
        <a:p>
          <a:pPr>
            <a:lnSpc>
              <a:spcPct val="100000"/>
            </a:lnSpc>
          </a:pPr>
          <a:r>
            <a:rPr lang="en-US"/>
            <a:t>On </a:t>
          </a:r>
          <a:r>
            <a:rPr lang="en-US" err="1"/>
            <a:t>utilise</a:t>
          </a:r>
          <a:r>
            <a:rPr lang="en-US"/>
            <a:t> une </a:t>
          </a:r>
          <a:r>
            <a:rPr lang="en-US" b="1" err="1"/>
            <a:t>cabine</a:t>
          </a:r>
          <a:r>
            <a:rPr lang="en-US" b="1"/>
            <a:t> pour se changer, on </a:t>
          </a:r>
          <a:r>
            <a:rPr lang="en-US" b="1" err="1"/>
            <a:t>reste</a:t>
          </a:r>
          <a:r>
            <a:rPr lang="en-US" b="1"/>
            <a:t> </a:t>
          </a:r>
          <a:r>
            <a:rPr lang="en-US" b="1" err="1"/>
            <a:t>calme</a:t>
          </a:r>
          <a:r>
            <a:rPr lang="en-US" b="1"/>
            <a:t> dans les </a:t>
          </a:r>
          <a:r>
            <a:rPr lang="en-US" b="1" err="1"/>
            <a:t>vestiaires</a:t>
          </a:r>
          <a:r>
            <a:rPr lang="en-US" b="1"/>
            <a:t> on </a:t>
          </a:r>
          <a:r>
            <a:rPr lang="en-US" b="1" err="1"/>
            <a:t>enlève</a:t>
          </a:r>
          <a:r>
            <a:rPr lang="en-US" b="1"/>
            <a:t> les chaussures à </a:t>
          </a:r>
          <a:r>
            <a:rPr lang="en-US" b="1" err="1"/>
            <a:t>l’entrée</a:t>
          </a:r>
          <a:r>
            <a:rPr lang="en-US" b="1"/>
            <a:t> du </a:t>
          </a:r>
          <a:r>
            <a:rPr lang="en-US" b="1" err="1"/>
            <a:t>vestiaire</a:t>
          </a:r>
          <a:r>
            <a:rPr lang="en-US" b="1"/>
            <a:t> et on les </a:t>
          </a:r>
          <a:r>
            <a:rPr lang="en-US" b="1" err="1"/>
            <a:t>remets</a:t>
          </a:r>
          <a:r>
            <a:rPr lang="en-US" b="1"/>
            <a:t> </a:t>
          </a:r>
          <a:r>
            <a:rPr lang="en-US" b="1" err="1"/>
            <a:t>seulement</a:t>
          </a:r>
          <a:r>
            <a:rPr lang="en-US" b="1"/>
            <a:t> à la sortie.</a:t>
          </a:r>
          <a:endParaRPr lang="en-US"/>
        </a:p>
      </dgm:t>
    </dgm:pt>
    <dgm:pt modelId="{2A0B09AE-291D-46E7-863E-494FF4393B2D}" type="parTrans" cxnId="{9B578BC9-0D0B-4BAE-B8BE-955F54E791AC}">
      <dgm:prSet/>
      <dgm:spPr/>
      <dgm:t>
        <a:bodyPr/>
        <a:lstStyle/>
        <a:p>
          <a:endParaRPr lang="en-US"/>
        </a:p>
      </dgm:t>
    </dgm:pt>
    <dgm:pt modelId="{271BA768-8AC4-4D31-994A-5F9302AC4213}" type="sibTrans" cxnId="{9B578BC9-0D0B-4BAE-B8BE-955F54E791AC}">
      <dgm:prSet/>
      <dgm:spPr/>
      <dgm:t>
        <a:bodyPr/>
        <a:lstStyle/>
        <a:p>
          <a:endParaRPr lang="en-US"/>
        </a:p>
      </dgm:t>
    </dgm:pt>
    <dgm:pt modelId="{B186D231-6FB4-400B-AC61-E859F99579D0}" type="pres">
      <dgm:prSet presAssocID="{00C1DF96-67D8-4AA7-B5BC-41C78C18261F}" presName="Name0" presStyleCnt="0">
        <dgm:presLayoutVars>
          <dgm:dir/>
          <dgm:animLvl val="lvl"/>
          <dgm:resizeHandles val="exact"/>
        </dgm:presLayoutVars>
      </dgm:prSet>
      <dgm:spPr/>
    </dgm:pt>
    <dgm:pt modelId="{9AC5E95A-7E5F-4D9F-B7EF-CD71C70C34C8}" type="pres">
      <dgm:prSet presAssocID="{38C7CB17-3A78-4809-BBF6-C2E30B3CD138}" presName="boxAndChildren" presStyleCnt="0"/>
      <dgm:spPr/>
    </dgm:pt>
    <dgm:pt modelId="{958E0261-0E9E-4B58-97CC-7E06F5094719}" type="pres">
      <dgm:prSet presAssocID="{38C7CB17-3A78-4809-BBF6-C2E30B3CD138}" presName="parentTextBox" presStyleLbl="node1" presStyleIdx="0" presStyleCnt="2" custScaleY="145353"/>
      <dgm:spPr>
        <a:prstGeom prst="plaque">
          <a:avLst/>
        </a:prstGeom>
      </dgm:spPr>
    </dgm:pt>
    <dgm:pt modelId="{71521F87-300E-4D2F-A561-B3C870E53C6F}" type="pres">
      <dgm:prSet presAssocID="{35DC99A1-97FC-4EB3-8FC8-13E01FF67E31}" presName="sp" presStyleCnt="0"/>
      <dgm:spPr/>
    </dgm:pt>
    <dgm:pt modelId="{54E7DCAA-83B2-49D2-BE23-DC74B5705FBD}" type="pres">
      <dgm:prSet presAssocID="{94D3E677-D512-4B06-BDEA-E3C318E513EF}" presName="arrowAndChildren" presStyleCnt="0"/>
      <dgm:spPr/>
    </dgm:pt>
    <dgm:pt modelId="{C1A7F270-8938-436C-B0FA-57F2999182E7}" type="pres">
      <dgm:prSet presAssocID="{94D3E677-D512-4B06-BDEA-E3C318E513EF}" presName="parentTextArrow" presStyleLbl="node1" presStyleIdx="1" presStyleCnt="2"/>
      <dgm:spPr>
        <a:prstGeom prst="plaque">
          <a:avLst/>
        </a:prstGeom>
      </dgm:spPr>
    </dgm:pt>
  </dgm:ptLst>
  <dgm:cxnLst>
    <dgm:cxn modelId="{B262052A-FCB5-47BB-9139-93D46E3EEB80}" type="presOf" srcId="{00C1DF96-67D8-4AA7-B5BC-41C78C18261F}" destId="{B186D231-6FB4-400B-AC61-E859F99579D0}" srcOrd="0" destOrd="0" presId="urn:microsoft.com/office/officeart/2005/8/layout/process4"/>
    <dgm:cxn modelId="{2F3C2A62-522B-48F6-A68E-8831474532B1}" type="presOf" srcId="{94D3E677-D512-4B06-BDEA-E3C318E513EF}" destId="{C1A7F270-8938-436C-B0FA-57F2999182E7}" srcOrd="0" destOrd="0" presId="urn:microsoft.com/office/officeart/2005/8/layout/process4"/>
    <dgm:cxn modelId="{670B9BBE-0C6E-4C50-80ED-3A189BA6D9FB}" srcId="{00C1DF96-67D8-4AA7-B5BC-41C78C18261F}" destId="{94D3E677-D512-4B06-BDEA-E3C318E513EF}" srcOrd="0" destOrd="0" parTransId="{6C41224B-0CA1-49A8-9542-88A57BAE4E0B}" sibTransId="{35DC99A1-97FC-4EB3-8FC8-13E01FF67E31}"/>
    <dgm:cxn modelId="{9B578BC9-0D0B-4BAE-B8BE-955F54E791AC}" srcId="{00C1DF96-67D8-4AA7-B5BC-41C78C18261F}" destId="{38C7CB17-3A78-4809-BBF6-C2E30B3CD138}" srcOrd="1" destOrd="0" parTransId="{2A0B09AE-291D-46E7-863E-494FF4393B2D}" sibTransId="{271BA768-8AC4-4D31-994A-5F9302AC4213}"/>
    <dgm:cxn modelId="{352D66D0-554C-4EDA-970E-73AF32C61441}" type="presOf" srcId="{38C7CB17-3A78-4809-BBF6-C2E30B3CD138}" destId="{958E0261-0E9E-4B58-97CC-7E06F5094719}" srcOrd="0" destOrd="0" presId="urn:microsoft.com/office/officeart/2005/8/layout/process4"/>
    <dgm:cxn modelId="{3234DFF7-B6F8-4249-89DB-92C390FB52A7}" type="presParOf" srcId="{B186D231-6FB4-400B-AC61-E859F99579D0}" destId="{9AC5E95A-7E5F-4D9F-B7EF-CD71C70C34C8}" srcOrd="0" destOrd="0" presId="urn:microsoft.com/office/officeart/2005/8/layout/process4"/>
    <dgm:cxn modelId="{BA411F3A-FE89-47EC-8DA7-7D48DB7F5747}" type="presParOf" srcId="{9AC5E95A-7E5F-4D9F-B7EF-CD71C70C34C8}" destId="{958E0261-0E9E-4B58-97CC-7E06F5094719}" srcOrd="0" destOrd="0" presId="urn:microsoft.com/office/officeart/2005/8/layout/process4"/>
    <dgm:cxn modelId="{1791EF35-B0E7-4A81-875E-7C08468AFC6D}" type="presParOf" srcId="{B186D231-6FB4-400B-AC61-E859F99579D0}" destId="{71521F87-300E-4D2F-A561-B3C870E53C6F}" srcOrd="1" destOrd="0" presId="urn:microsoft.com/office/officeart/2005/8/layout/process4"/>
    <dgm:cxn modelId="{04494E70-EA02-4C75-8387-A6C3105FD523}" type="presParOf" srcId="{B186D231-6FB4-400B-AC61-E859F99579D0}" destId="{54E7DCAA-83B2-49D2-BE23-DC74B5705FBD}" srcOrd="2" destOrd="0" presId="urn:microsoft.com/office/officeart/2005/8/layout/process4"/>
    <dgm:cxn modelId="{AEAE7480-AF98-47EF-92E1-BAFDFA404AD1}" type="presParOf" srcId="{54E7DCAA-83B2-49D2-BE23-DC74B5705FBD}" destId="{C1A7F270-8938-436C-B0FA-57F2999182E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D7758D-B3F1-4B79-9F61-AC4FE45F2D2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B04BD69-47BB-452B-82D4-E2CCAD920D10}">
      <dgm:prSet/>
      <dgm:spPr>
        <a:solidFill>
          <a:schemeClr val="tx1"/>
        </a:solidFill>
      </dgm:spPr>
      <dgm:t>
        <a:bodyPr/>
        <a:lstStyle/>
        <a:p>
          <a:r>
            <a:rPr lang="fr-CA"/>
            <a:t>Afin de bien performer, votre enfant a besoin de vos encouragements.  La natation c’est exigeant et technique mais combien bénéfique. </a:t>
          </a:r>
          <a:endParaRPr lang="en-US"/>
        </a:p>
      </dgm:t>
    </dgm:pt>
    <dgm:pt modelId="{5447C1E9-5194-4DB1-8B1E-3F3860BF90BE}" type="parTrans" cxnId="{B05D86D4-DB00-4DBA-AB8A-0A471975FA23}">
      <dgm:prSet/>
      <dgm:spPr/>
      <dgm:t>
        <a:bodyPr/>
        <a:lstStyle/>
        <a:p>
          <a:endParaRPr lang="en-US"/>
        </a:p>
      </dgm:t>
    </dgm:pt>
    <dgm:pt modelId="{3F9191F9-D3F8-4BC4-8330-084A70F77D51}" type="sibTrans" cxnId="{B05D86D4-DB00-4DBA-AB8A-0A471975FA23}">
      <dgm:prSet/>
      <dgm:spPr/>
      <dgm:t>
        <a:bodyPr/>
        <a:lstStyle/>
        <a:p>
          <a:endParaRPr lang="en-US"/>
        </a:p>
      </dgm:t>
    </dgm:pt>
    <dgm:pt modelId="{681EFD5B-677A-486A-8390-FF2B1E36511E}">
      <dgm:prSet/>
      <dgm:spPr>
        <a:solidFill>
          <a:srgbClr val="0070C0"/>
        </a:solidFill>
      </dgm:spPr>
      <dgm:t>
        <a:bodyPr/>
        <a:lstStyle/>
        <a:p>
          <a:r>
            <a:rPr lang="fr-CA"/>
            <a:t>En plus d’être supervisée par l’entraîneur-chef, notre équipe d’entraîneurs expérimentés suit un plan d’entraînement visant la réussite de vos jeunes.</a:t>
          </a:r>
          <a:endParaRPr lang="en-US"/>
        </a:p>
      </dgm:t>
    </dgm:pt>
    <dgm:pt modelId="{48F356D5-F1CF-4E36-9940-D334C5D11611}" type="parTrans" cxnId="{8F7BE3B1-6269-4F27-8E87-77F43D2E3317}">
      <dgm:prSet/>
      <dgm:spPr/>
      <dgm:t>
        <a:bodyPr/>
        <a:lstStyle/>
        <a:p>
          <a:endParaRPr lang="en-US"/>
        </a:p>
      </dgm:t>
    </dgm:pt>
    <dgm:pt modelId="{95474367-1C94-41DE-91C2-E8FB3267D38D}" type="sibTrans" cxnId="{8F7BE3B1-6269-4F27-8E87-77F43D2E3317}">
      <dgm:prSet/>
      <dgm:spPr/>
      <dgm:t>
        <a:bodyPr/>
        <a:lstStyle/>
        <a:p>
          <a:endParaRPr lang="en-US"/>
        </a:p>
      </dgm:t>
    </dgm:pt>
    <dgm:pt modelId="{FFE11E02-CEF7-49BC-9124-5BFAEE602618}">
      <dgm:prSet/>
      <dgm:spPr>
        <a:solidFill>
          <a:schemeClr val="tx1"/>
        </a:solidFill>
      </dgm:spPr>
      <dgm:t>
        <a:bodyPr/>
        <a:lstStyle/>
        <a:p>
          <a:r>
            <a:rPr lang="fr-CA"/>
            <a:t>En étant bénévole et/ou officiel, vous démontrez à votre enfant votre implication, l’importance de ce qu’il fait et vous lui donnez un bon exemple. Vous nous donnez/apportez votre support.</a:t>
          </a:r>
          <a:endParaRPr lang="en-US"/>
        </a:p>
      </dgm:t>
    </dgm:pt>
    <dgm:pt modelId="{F2548301-7DB7-4487-9FA4-8FEFFD76FEF9}" type="parTrans" cxnId="{06F7F0CD-BEFE-4BE1-8F6F-5C1251501C8A}">
      <dgm:prSet/>
      <dgm:spPr/>
      <dgm:t>
        <a:bodyPr/>
        <a:lstStyle/>
        <a:p>
          <a:endParaRPr lang="en-US"/>
        </a:p>
      </dgm:t>
    </dgm:pt>
    <dgm:pt modelId="{34974E33-0D93-4107-A9D1-408FC9C62878}" type="sibTrans" cxnId="{06F7F0CD-BEFE-4BE1-8F6F-5C1251501C8A}">
      <dgm:prSet/>
      <dgm:spPr/>
      <dgm:t>
        <a:bodyPr/>
        <a:lstStyle/>
        <a:p>
          <a:endParaRPr lang="en-US"/>
        </a:p>
      </dgm:t>
    </dgm:pt>
    <dgm:pt modelId="{0250485D-B269-4027-B800-DDA84C011797}" type="pres">
      <dgm:prSet presAssocID="{20D7758D-B3F1-4B79-9F61-AC4FE45F2D2F}" presName="linear" presStyleCnt="0">
        <dgm:presLayoutVars>
          <dgm:animLvl val="lvl"/>
          <dgm:resizeHandles val="exact"/>
        </dgm:presLayoutVars>
      </dgm:prSet>
      <dgm:spPr/>
    </dgm:pt>
    <dgm:pt modelId="{DE130178-6472-452D-9E5A-9FE9526B6A21}" type="pres">
      <dgm:prSet presAssocID="{5B04BD69-47BB-452B-82D4-E2CCAD920D10}" presName="parentText" presStyleLbl="node1" presStyleIdx="0" presStyleCnt="3">
        <dgm:presLayoutVars>
          <dgm:chMax val="0"/>
          <dgm:bulletEnabled val="1"/>
        </dgm:presLayoutVars>
      </dgm:prSet>
      <dgm:spPr/>
    </dgm:pt>
    <dgm:pt modelId="{E8F1B6E1-DAE2-4160-A1E9-A49C775607AE}" type="pres">
      <dgm:prSet presAssocID="{3F9191F9-D3F8-4BC4-8330-084A70F77D51}" presName="spacer" presStyleCnt="0"/>
      <dgm:spPr/>
    </dgm:pt>
    <dgm:pt modelId="{C5462124-40E9-48F2-BA11-948D43B39836}" type="pres">
      <dgm:prSet presAssocID="{681EFD5B-677A-486A-8390-FF2B1E36511E}" presName="parentText" presStyleLbl="node1" presStyleIdx="1" presStyleCnt="3">
        <dgm:presLayoutVars>
          <dgm:chMax val="0"/>
          <dgm:bulletEnabled val="1"/>
        </dgm:presLayoutVars>
      </dgm:prSet>
      <dgm:spPr/>
    </dgm:pt>
    <dgm:pt modelId="{7DEDFD10-D4A7-41AB-9A3B-A06E0F072DF8}" type="pres">
      <dgm:prSet presAssocID="{95474367-1C94-41DE-91C2-E8FB3267D38D}" presName="spacer" presStyleCnt="0"/>
      <dgm:spPr/>
    </dgm:pt>
    <dgm:pt modelId="{CAA2EB6D-7271-46FB-B321-354A0A0479B3}" type="pres">
      <dgm:prSet presAssocID="{FFE11E02-CEF7-49BC-9124-5BFAEE602618}" presName="parentText" presStyleLbl="node1" presStyleIdx="2" presStyleCnt="3">
        <dgm:presLayoutVars>
          <dgm:chMax val="0"/>
          <dgm:bulletEnabled val="1"/>
        </dgm:presLayoutVars>
      </dgm:prSet>
      <dgm:spPr/>
    </dgm:pt>
  </dgm:ptLst>
  <dgm:cxnLst>
    <dgm:cxn modelId="{5551CF51-E6D1-499A-97C2-A0941E02AF58}" type="presOf" srcId="{5B04BD69-47BB-452B-82D4-E2CCAD920D10}" destId="{DE130178-6472-452D-9E5A-9FE9526B6A21}" srcOrd="0" destOrd="0" presId="urn:microsoft.com/office/officeart/2005/8/layout/vList2"/>
    <dgm:cxn modelId="{17B1D987-4C2F-4859-92D7-4167E09A2D84}" type="presOf" srcId="{20D7758D-B3F1-4B79-9F61-AC4FE45F2D2F}" destId="{0250485D-B269-4027-B800-DDA84C011797}" srcOrd="0" destOrd="0" presId="urn:microsoft.com/office/officeart/2005/8/layout/vList2"/>
    <dgm:cxn modelId="{8F7BE3B1-6269-4F27-8E87-77F43D2E3317}" srcId="{20D7758D-B3F1-4B79-9F61-AC4FE45F2D2F}" destId="{681EFD5B-677A-486A-8390-FF2B1E36511E}" srcOrd="1" destOrd="0" parTransId="{48F356D5-F1CF-4E36-9940-D334C5D11611}" sibTransId="{95474367-1C94-41DE-91C2-E8FB3267D38D}"/>
    <dgm:cxn modelId="{3C7602BF-97BA-4FD9-A94D-6BF54B1BC7B2}" type="presOf" srcId="{FFE11E02-CEF7-49BC-9124-5BFAEE602618}" destId="{CAA2EB6D-7271-46FB-B321-354A0A0479B3}" srcOrd="0" destOrd="0" presId="urn:microsoft.com/office/officeart/2005/8/layout/vList2"/>
    <dgm:cxn modelId="{06F7F0CD-BEFE-4BE1-8F6F-5C1251501C8A}" srcId="{20D7758D-B3F1-4B79-9F61-AC4FE45F2D2F}" destId="{FFE11E02-CEF7-49BC-9124-5BFAEE602618}" srcOrd="2" destOrd="0" parTransId="{F2548301-7DB7-4487-9FA4-8FEFFD76FEF9}" sibTransId="{34974E33-0D93-4107-A9D1-408FC9C62878}"/>
    <dgm:cxn modelId="{B05D86D4-DB00-4DBA-AB8A-0A471975FA23}" srcId="{20D7758D-B3F1-4B79-9F61-AC4FE45F2D2F}" destId="{5B04BD69-47BB-452B-82D4-E2CCAD920D10}" srcOrd="0" destOrd="0" parTransId="{5447C1E9-5194-4DB1-8B1E-3F3860BF90BE}" sibTransId="{3F9191F9-D3F8-4BC4-8330-084A70F77D51}"/>
    <dgm:cxn modelId="{4BA636EF-99AA-4656-A3E5-AB871273D295}" type="presOf" srcId="{681EFD5B-677A-486A-8390-FF2B1E36511E}" destId="{C5462124-40E9-48F2-BA11-948D43B39836}" srcOrd="0" destOrd="0" presId="urn:microsoft.com/office/officeart/2005/8/layout/vList2"/>
    <dgm:cxn modelId="{6F333655-AC79-4481-B35B-FE45319B1C15}" type="presParOf" srcId="{0250485D-B269-4027-B800-DDA84C011797}" destId="{DE130178-6472-452D-9E5A-9FE9526B6A21}" srcOrd="0" destOrd="0" presId="urn:microsoft.com/office/officeart/2005/8/layout/vList2"/>
    <dgm:cxn modelId="{CE1035CC-9AB6-4645-A81F-867DEEC4429A}" type="presParOf" srcId="{0250485D-B269-4027-B800-DDA84C011797}" destId="{E8F1B6E1-DAE2-4160-A1E9-A49C775607AE}" srcOrd="1" destOrd="0" presId="urn:microsoft.com/office/officeart/2005/8/layout/vList2"/>
    <dgm:cxn modelId="{ACAA86C4-7649-45F9-9B20-FAB1C4A28F19}" type="presParOf" srcId="{0250485D-B269-4027-B800-DDA84C011797}" destId="{C5462124-40E9-48F2-BA11-948D43B39836}" srcOrd="2" destOrd="0" presId="urn:microsoft.com/office/officeart/2005/8/layout/vList2"/>
    <dgm:cxn modelId="{E4CA8ADB-7FC6-4C8D-8322-58CE9E3BE0BE}" type="presParOf" srcId="{0250485D-B269-4027-B800-DDA84C011797}" destId="{7DEDFD10-D4A7-41AB-9A3B-A06E0F072DF8}" srcOrd="3" destOrd="0" presId="urn:microsoft.com/office/officeart/2005/8/layout/vList2"/>
    <dgm:cxn modelId="{283F9AA8-D8C2-40AB-878F-737BCF468E46}" type="presParOf" srcId="{0250485D-B269-4027-B800-DDA84C011797}" destId="{CAA2EB6D-7271-46FB-B321-354A0A0479B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F53D5-4382-401C-A756-A8EAA2B2A87F}">
      <dsp:nvSpPr>
        <dsp:cNvPr id="0" name=""/>
        <dsp:cNvSpPr/>
      </dsp:nvSpPr>
      <dsp:spPr>
        <a:xfrm>
          <a:off x="502537" y="0"/>
          <a:ext cx="5252106" cy="5252106"/>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E8F1DA-DC9C-4879-90C6-53EA84F48D62}">
      <dsp:nvSpPr>
        <dsp:cNvPr id="0" name=""/>
        <dsp:cNvSpPr/>
      </dsp:nvSpPr>
      <dsp:spPr>
        <a:xfrm>
          <a:off x="286151" y="479081"/>
          <a:ext cx="2770150" cy="2048321"/>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kern="1200"/>
            <a:t>Une grande famille qui vise le respect de tous et la pratique de saines habitudes de vie;</a:t>
          </a:r>
          <a:endParaRPr lang="en-US" sz="2000" kern="1200"/>
        </a:p>
      </dsp:txBody>
      <dsp:txXfrm>
        <a:off x="386142" y="579072"/>
        <a:ext cx="2570168" cy="1848339"/>
      </dsp:txXfrm>
    </dsp:sp>
    <dsp:sp modelId="{A8FCC283-4C46-4E85-B102-7C11B38D3B3D}">
      <dsp:nvSpPr>
        <dsp:cNvPr id="0" name=""/>
        <dsp:cNvSpPr/>
      </dsp:nvSpPr>
      <dsp:spPr>
        <a:xfrm>
          <a:off x="3160844" y="2722915"/>
          <a:ext cx="2899174" cy="2048321"/>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A" sz="1900" kern="1200"/>
            <a:t>Un engagement dans la communauté en étant maitre d’œuvre de la  campagne Nez rouge  Longueuil-Rive-Sud</a:t>
          </a:r>
          <a:endParaRPr lang="en-US" sz="1900" kern="1200"/>
        </a:p>
      </dsp:txBody>
      <dsp:txXfrm>
        <a:off x="3260835" y="2822906"/>
        <a:ext cx="2699192" cy="1848339"/>
      </dsp:txXfrm>
    </dsp:sp>
    <dsp:sp modelId="{7A96EEEF-5A38-4F84-A77D-E10FA01D961C}">
      <dsp:nvSpPr>
        <dsp:cNvPr id="0" name=""/>
        <dsp:cNvSpPr/>
      </dsp:nvSpPr>
      <dsp:spPr>
        <a:xfrm>
          <a:off x="247592" y="2692115"/>
          <a:ext cx="2769228" cy="2048321"/>
        </a:xfrm>
        <a:prstGeom prst="round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a:t>Un </a:t>
          </a:r>
          <a:r>
            <a:rPr lang="fr-CA" sz="1600" b="1" kern="1200"/>
            <a:t>club de natation </a:t>
          </a:r>
          <a:r>
            <a:rPr lang="fr-CA" sz="1600" kern="1200"/>
            <a:t>de compétition pour les jeunes de 6 ans et plus, pour les adultes (maîtres) et un programme sport-études pour les étudiants du secondaire, du collégial et universitaire.</a:t>
          </a:r>
          <a:endParaRPr lang="en-US" sz="1600" kern="1200"/>
        </a:p>
      </dsp:txBody>
      <dsp:txXfrm>
        <a:off x="347583" y="2792106"/>
        <a:ext cx="2569246" cy="1848339"/>
      </dsp:txXfrm>
    </dsp:sp>
    <dsp:sp modelId="{58E6297A-57CF-4ECA-969F-71B7A345E3EF}">
      <dsp:nvSpPr>
        <dsp:cNvPr id="0" name=""/>
        <dsp:cNvSpPr/>
      </dsp:nvSpPr>
      <dsp:spPr>
        <a:xfrm>
          <a:off x="3170584" y="479067"/>
          <a:ext cx="2799973" cy="2048321"/>
        </a:xfrm>
        <a:prstGeom prst="round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kern="1200"/>
            <a:t>Des </a:t>
          </a:r>
          <a:r>
            <a:rPr lang="fr-CA" sz="2000" b="1" kern="1200"/>
            <a:t>camps thématiques </a:t>
          </a:r>
          <a:r>
            <a:rPr lang="fr-CA" sz="2000" kern="1200"/>
            <a:t>pour les jeunes de 5 à 14 ans. (semaine de relâche et 9 semaines pendant l’été).</a:t>
          </a:r>
          <a:endParaRPr lang="en-US" sz="2000" kern="1200"/>
        </a:p>
      </dsp:txBody>
      <dsp:txXfrm>
        <a:off x="3270575" y="579058"/>
        <a:ext cx="2599991" cy="18483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E70D75-6E70-47FE-BF8E-6F4EC3BD63D3}">
      <dsp:nvSpPr>
        <dsp:cNvPr id="0" name=""/>
        <dsp:cNvSpPr/>
      </dsp:nvSpPr>
      <dsp:spPr>
        <a:xfrm>
          <a:off x="24009" y="639"/>
          <a:ext cx="2385991" cy="143159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a:t>Avant de vous inscrire, vous avez tous reçu la liste des frais pour la saison de natation.</a:t>
          </a:r>
          <a:endParaRPr lang="en-US" sz="1600" kern="1200"/>
        </a:p>
      </dsp:txBody>
      <dsp:txXfrm>
        <a:off x="24009" y="639"/>
        <a:ext cx="2385991" cy="1431594"/>
      </dsp:txXfrm>
    </dsp:sp>
    <dsp:sp modelId="{8FFE57D4-BE0C-4661-B296-C80363BEEA9A}">
      <dsp:nvSpPr>
        <dsp:cNvPr id="0" name=""/>
        <dsp:cNvSpPr/>
      </dsp:nvSpPr>
      <dsp:spPr>
        <a:xfrm>
          <a:off x="2648600" y="639"/>
          <a:ext cx="2385991" cy="1431594"/>
        </a:xfrm>
        <a:prstGeom prst="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t>Ces frais inclus un t-shirt, un casque de bain et l’entrainement en piscine</a:t>
          </a:r>
          <a:r>
            <a:rPr lang="fr-CA" sz="1600" kern="1200" dirty="0"/>
            <a:t>.</a:t>
          </a:r>
          <a:endParaRPr lang="en-US" sz="1600" kern="1200" dirty="0"/>
        </a:p>
      </dsp:txBody>
      <dsp:txXfrm>
        <a:off x="2648600" y="639"/>
        <a:ext cx="2385991" cy="1431594"/>
      </dsp:txXfrm>
    </dsp:sp>
    <dsp:sp modelId="{D64E8B3C-77AA-4581-8FDA-ED5A567918A5}">
      <dsp:nvSpPr>
        <dsp:cNvPr id="0" name=""/>
        <dsp:cNvSpPr/>
      </dsp:nvSpPr>
      <dsp:spPr>
        <a:xfrm>
          <a:off x="5273190" y="639"/>
          <a:ext cx="2385991" cy="143159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A" sz="1400" kern="1200"/>
            <a:t>Les frais d’affiliation obligatoires et non remboursables sont chargés à part, ils varient selon l’âge du nageur au 31 décembre de l’année en cours.</a:t>
          </a:r>
          <a:endParaRPr lang="en-US" sz="1400" kern="1200"/>
        </a:p>
      </dsp:txBody>
      <dsp:txXfrm>
        <a:off x="5273190" y="639"/>
        <a:ext cx="2385991" cy="1431594"/>
      </dsp:txXfrm>
    </dsp:sp>
    <dsp:sp modelId="{BCCEC027-F7D6-4447-BABB-7210E4DB0574}">
      <dsp:nvSpPr>
        <dsp:cNvPr id="0" name=""/>
        <dsp:cNvSpPr/>
      </dsp:nvSpPr>
      <dsp:spPr>
        <a:xfrm>
          <a:off x="24009" y="1670833"/>
          <a:ext cx="2385991" cy="1431594"/>
        </a:xfrm>
        <a:prstGeom prst="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a:t>Le premier versement était dû pour le 1</a:t>
          </a:r>
          <a:r>
            <a:rPr lang="fr-CA" sz="1600" kern="1200" baseline="30000"/>
            <a:t>er</a:t>
          </a:r>
          <a:r>
            <a:rPr lang="fr-CA" sz="1600" kern="1200"/>
            <a:t> octobre.  Merci à ceux qui ont respecté la date.</a:t>
          </a:r>
          <a:endParaRPr lang="en-US" sz="1600" kern="1200"/>
        </a:p>
      </dsp:txBody>
      <dsp:txXfrm>
        <a:off x="24009" y="1670833"/>
        <a:ext cx="2385991" cy="1431594"/>
      </dsp:txXfrm>
    </dsp:sp>
    <dsp:sp modelId="{4CE835EF-96DA-4C60-860A-D2D6CFF910F8}">
      <dsp:nvSpPr>
        <dsp:cNvPr id="0" name=""/>
        <dsp:cNvSpPr/>
      </dsp:nvSpPr>
      <dsp:spPr>
        <a:xfrm>
          <a:off x="2648600" y="1670833"/>
          <a:ext cx="2385991" cy="143159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a:t>Si votre enfant décide de quitter en cours de saison, il faut nous aviser.  Autrement, nous vous chargerons la saison complète.</a:t>
          </a:r>
          <a:endParaRPr lang="en-US" sz="1600" kern="1200"/>
        </a:p>
      </dsp:txBody>
      <dsp:txXfrm>
        <a:off x="2648600" y="1670833"/>
        <a:ext cx="2385991" cy="1431594"/>
      </dsp:txXfrm>
    </dsp:sp>
    <dsp:sp modelId="{42B95BEF-87C3-48B4-8719-25E6290120C3}">
      <dsp:nvSpPr>
        <dsp:cNvPr id="0" name=""/>
        <dsp:cNvSpPr/>
      </dsp:nvSpPr>
      <dsp:spPr>
        <a:xfrm>
          <a:off x="5277246" y="1652895"/>
          <a:ext cx="2385991" cy="1431594"/>
        </a:xfrm>
        <a:prstGeom prst="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a:t>Le montant d’inscription n’inclus pas les frais de compétitions.  </a:t>
          </a:r>
          <a:endParaRPr lang="en-US" sz="1600" kern="1200"/>
        </a:p>
      </dsp:txBody>
      <dsp:txXfrm>
        <a:off x="5277246" y="1652895"/>
        <a:ext cx="2385991" cy="1431594"/>
      </dsp:txXfrm>
    </dsp:sp>
    <dsp:sp modelId="{5A85A590-7FD2-46D7-9E2D-BF182E2DCE2E}">
      <dsp:nvSpPr>
        <dsp:cNvPr id="0" name=""/>
        <dsp:cNvSpPr/>
      </dsp:nvSpPr>
      <dsp:spPr>
        <a:xfrm>
          <a:off x="12903" y="3341027"/>
          <a:ext cx="7657385" cy="1986924"/>
        </a:xfrm>
        <a:prstGeom prst="rect">
          <a:avLst/>
        </a:prstGeom>
        <a:solidFill>
          <a:schemeClr val="tx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i="1" kern="1200" dirty="0">
              <a:solidFill>
                <a:schemeClr val="bg1"/>
              </a:solidFill>
              <a:latin typeface="Tahoma" panose="020B0604030504040204" pitchFamily="34" charset="0"/>
              <a:ea typeface="Tahoma" panose="020B0604030504040204" pitchFamily="34" charset="0"/>
              <a:cs typeface="Tahoma" panose="020B0604030504040204" pitchFamily="34" charset="0"/>
            </a:rPr>
            <a:t>Le paiement doit être fait par virement bancaire</a:t>
          </a:r>
        </a:p>
        <a:p>
          <a:pPr marL="0" lvl="0" indent="0" algn="ctr" defTabSz="711200">
            <a:lnSpc>
              <a:spcPct val="90000"/>
            </a:lnSpc>
            <a:spcBef>
              <a:spcPct val="0"/>
            </a:spcBef>
            <a:spcAft>
              <a:spcPct val="35000"/>
            </a:spcAft>
            <a:buNone/>
          </a:pPr>
          <a:r>
            <a:rPr lang="fr-CA" sz="1600" i="1" kern="1200" dirty="0">
              <a:solidFill>
                <a:schemeClr val="bg1"/>
              </a:solidFill>
              <a:effectLst/>
              <a:latin typeface="Tahoma" panose="020B0604030504040204" pitchFamily="34" charset="0"/>
              <a:ea typeface="Tahoma" panose="020B0604030504040204" pitchFamily="34" charset="0"/>
              <a:cs typeface="Tahoma" panose="020B0604030504040204" pitchFamily="34" charset="0"/>
            </a:rPr>
            <a:t>Dans la rubrique message et/ou question, s.v.p. indiquer le prénom et nom de l'athlète pour lequel vous faites le paiement</a:t>
          </a:r>
        </a:p>
        <a:p>
          <a:pPr marL="0" lvl="0" indent="0" algn="ctr" defTabSz="711200">
            <a:lnSpc>
              <a:spcPct val="90000"/>
            </a:lnSpc>
            <a:spcBef>
              <a:spcPct val="0"/>
            </a:spcBef>
            <a:spcAft>
              <a:spcPct val="35000"/>
            </a:spcAft>
            <a:buSzPts val="1000"/>
            <a:buFont typeface="Symbol" panose="05050102010706020507" pitchFamily="18" charset="2"/>
            <a:buNone/>
          </a:pPr>
          <a:r>
            <a:rPr lang="fr-CA" sz="1400" i="1" kern="1200" dirty="0">
              <a:solidFill>
                <a:schemeClr val="bg1"/>
              </a:solidFill>
              <a:effectLst/>
              <a:latin typeface="Tahoma" panose="020B0604030504040204" pitchFamily="34" charset="0"/>
              <a:ea typeface="Tahoma" panose="020B0604030504040204" pitchFamily="34" charset="0"/>
              <a:cs typeface="Tahoma" panose="020B0604030504040204" pitchFamily="34" charset="0"/>
            </a:rPr>
            <a:t>L’adresse courriel est: </a:t>
          </a:r>
          <a:r>
            <a:rPr lang="fr-CA" sz="1400" kern="120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CA" sz="1400" b="1" kern="1200" dirty="0">
              <a:solidFill>
                <a:schemeClr val="bg1"/>
              </a:solidFill>
              <a:effectLst/>
              <a:latin typeface="Tahoma" panose="020B0604030504040204" pitchFamily="34" charset="0"/>
              <a:ea typeface="Tahoma" panose="020B0604030504040204" pitchFamily="34" charset="0"/>
              <a:cs typeface="Tahoma" panose="020B0604030504040204" pitchFamily="34" charset="0"/>
            </a:rPr>
            <a:t>admin@clubvelox.ca</a:t>
          </a:r>
          <a:endParaRPr lang="fr-CA" sz="1400" b="1"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lvl="0" indent="0" algn="ctr" defTabSz="711200">
            <a:lnSpc>
              <a:spcPct val="90000"/>
            </a:lnSpc>
            <a:spcBef>
              <a:spcPct val="0"/>
            </a:spcBef>
            <a:spcAft>
              <a:spcPct val="35000"/>
            </a:spcAft>
            <a:buSzPts val="1000"/>
            <a:buFont typeface="Symbol" panose="05050102010706020507" pitchFamily="18" charset="2"/>
            <a:buNone/>
          </a:pPr>
          <a:r>
            <a:rPr lang="fr-CA" sz="1400" i="1" kern="1200" dirty="0">
              <a:solidFill>
                <a:schemeClr val="bg1"/>
              </a:solidFill>
              <a:effectLst/>
              <a:latin typeface="Tahoma" panose="020B0604030504040204" pitchFamily="34" charset="0"/>
              <a:ea typeface="Tahoma" panose="020B0604030504040204" pitchFamily="34" charset="0"/>
              <a:cs typeface="Tahoma" panose="020B0604030504040204" pitchFamily="34" charset="0"/>
            </a:rPr>
            <a:t>Avis: </a:t>
          </a:r>
          <a:r>
            <a:rPr lang="fr-CA" sz="1400" kern="120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CA" sz="1400" b="1" kern="1200" dirty="0">
              <a:solidFill>
                <a:schemeClr val="bg1"/>
              </a:solidFill>
              <a:effectLst/>
              <a:latin typeface="Tahoma" panose="020B0604030504040204" pitchFamily="34" charset="0"/>
              <a:ea typeface="Tahoma" panose="020B0604030504040204" pitchFamily="34" charset="0"/>
              <a:cs typeface="Tahoma" panose="020B0604030504040204" pitchFamily="34" charset="0"/>
            </a:rPr>
            <a:t>aviser par courriel</a:t>
          </a:r>
          <a:endParaRPr lang="fr-CA" sz="1400" kern="12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marL="0" lvl="0" indent="0" algn="ctr" defTabSz="711200">
            <a:lnSpc>
              <a:spcPct val="90000"/>
            </a:lnSpc>
            <a:spcBef>
              <a:spcPct val="0"/>
            </a:spcBef>
            <a:spcAft>
              <a:spcPct val="35000"/>
            </a:spcAft>
            <a:buSzPts val="1000"/>
            <a:buFont typeface="Symbol" panose="05050102010706020507" pitchFamily="18" charset="2"/>
            <a:buNone/>
          </a:pPr>
          <a:r>
            <a:rPr lang="fr-CA" sz="1400" i="1" kern="1200" dirty="0">
              <a:solidFill>
                <a:schemeClr val="bg1"/>
              </a:solidFill>
              <a:effectLst/>
              <a:latin typeface="Tahoma" panose="020B0604030504040204" pitchFamily="34" charset="0"/>
              <a:ea typeface="Tahoma" panose="020B0604030504040204" pitchFamily="34" charset="0"/>
              <a:cs typeface="Tahoma" panose="020B0604030504040204" pitchFamily="34" charset="0"/>
            </a:rPr>
            <a:t>Mot de passe:  </a:t>
          </a:r>
          <a:r>
            <a:rPr lang="fr-CA" sz="1400" b="1" kern="1200" dirty="0">
              <a:solidFill>
                <a:schemeClr val="bg1"/>
              </a:solidFill>
              <a:effectLst/>
              <a:latin typeface="Tahoma" panose="020B0604030504040204" pitchFamily="34" charset="0"/>
              <a:ea typeface="Tahoma" panose="020B0604030504040204" pitchFamily="34" charset="0"/>
              <a:cs typeface="Tahoma" panose="020B0604030504040204" pitchFamily="34" charset="0"/>
            </a:rPr>
            <a:t>natation83</a:t>
          </a:r>
          <a:endParaRPr lang="en-US" sz="1400" kern="1200" dirty="0">
            <a:solidFill>
              <a:schemeClr val="bg1"/>
            </a:solidFill>
          </a:endParaRPr>
        </a:p>
      </dsp:txBody>
      <dsp:txXfrm>
        <a:off x="12903" y="3341027"/>
        <a:ext cx="7657385" cy="19869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8E0261-0E9E-4B58-97CC-7E06F5094719}">
      <dsp:nvSpPr>
        <dsp:cNvPr id="0" name=""/>
        <dsp:cNvSpPr/>
      </dsp:nvSpPr>
      <dsp:spPr>
        <a:xfrm>
          <a:off x="0" y="2890883"/>
          <a:ext cx="5098256" cy="2758825"/>
        </a:xfrm>
        <a:prstGeom prst="plaque">
          <a:avLst/>
        </a:prstGeom>
        <a:solidFill>
          <a:schemeClr val="bg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100000"/>
            </a:lnSpc>
            <a:spcBef>
              <a:spcPct val="0"/>
            </a:spcBef>
            <a:spcAft>
              <a:spcPct val="35000"/>
            </a:spcAft>
            <a:buNone/>
          </a:pPr>
          <a:r>
            <a:rPr lang="en-US" sz="2200" kern="1200"/>
            <a:t>On </a:t>
          </a:r>
          <a:r>
            <a:rPr lang="en-US" sz="2200" kern="1200" err="1"/>
            <a:t>utilise</a:t>
          </a:r>
          <a:r>
            <a:rPr lang="en-US" sz="2200" kern="1200"/>
            <a:t> une </a:t>
          </a:r>
          <a:r>
            <a:rPr lang="en-US" sz="2200" b="1" kern="1200" err="1"/>
            <a:t>cabine</a:t>
          </a:r>
          <a:r>
            <a:rPr lang="en-US" sz="2200" b="1" kern="1200"/>
            <a:t> pour se changer, on </a:t>
          </a:r>
          <a:r>
            <a:rPr lang="en-US" sz="2200" b="1" kern="1200" err="1"/>
            <a:t>reste</a:t>
          </a:r>
          <a:r>
            <a:rPr lang="en-US" sz="2200" b="1" kern="1200"/>
            <a:t> </a:t>
          </a:r>
          <a:r>
            <a:rPr lang="en-US" sz="2200" b="1" kern="1200" err="1"/>
            <a:t>calme</a:t>
          </a:r>
          <a:r>
            <a:rPr lang="en-US" sz="2200" b="1" kern="1200"/>
            <a:t> dans les </a:t>
          </a:r>
          <a:r>
            <a:rPr lang="en-US" sz="2200" b="1" kern="1200" err="1"/>
            <a:t>vestiaires</a:t>
          </a:r>
          <a:r>
            <a:rPr lang="en-US" sz="2200" b="1" kern="1200"/>
            <a:t> on </a:t>
          </a:r>
          <a:r>
            <a:rPr lang="en-US" sz="2200" b="1" kern="1200" err="1"/>
            <a:t>enlève</a:t>
          </a:r>
          <a:r>
            <a:rPr lang="en-US" sz="2200" b="1" kern="1200"/>
            <a:t> les chaussures à </a:t>
          </a:r>
          <a:r>
            <a:rPr lang="en-US" sz="2200" b="1" kern="1200" err="1"/>
            <a:t>l’entrée</a:t>
          </a:r>
          <a:r>
            <a:rPr lang="en-US" sz="2200" b="1" kern="1200"/>
            <a:t> du </a:t>
          </a:r>
          <a:r>
            <a:rPr lang="en-US" sz="2200" b="1" kern="1200" err="1"/>
            <a:t>vestiaire</a:t>
          </a:r>
          <a:r>
            <a:rPr lang="en-US" sz="2200" b="1" kern="1200"/>
            <a:t> et on les </a:t>
          </a:r>
          <a:r>
            <a:rPr lang="en-US" sz="2200" b="1" kern="1200" err="1"/>
            <a:t>remets</a:t>
          </a:r>
          <a:r>
            <a:rPr lang="en-US" sz="2200" b="1" kern="1200"/>
            <a:t> </a:t>
          </a:r>
          <a:r>
            <a:rPr lang="en-US" sz="2200" b="1" kern="1200" err="1"/>
            <a:t>seulement</a:t>
          </a:r>
          <a:r>
            <a:rPr lang="en-US" sz="2200" b="1" kern="1200"/>
            <a:t> à la sortie.</a:t>
          </a:r>
          <a:endParaRPr lang="en-US" sz="2200" kern="1200"/>
        </a:p>
      </dsp:txBody>
      <dsp:txXfrm>
        <a:off x="325139" y="3216022"/>
        <a:ext cx="4447978" cy="2108547"/>
      </dsp:txXfrm>
    </dsp:sp>
    <dsp:sp modelId="{C1A7F270-8938-436C-B0FA-57F2999182E7}">
      <dsp:nvSpPr>
        <dsp:cNvPr id="0" name=""/>
        <dsp:cNvSpPr/>
      </dsp:nvSpPr>
      <dsp:spPr>
        <a:xfrm rot="10800000">
          <a:off x="0" y="203"/>
          <a:ext cx="5098256" cy="2919150"/>
        </a:xfrm>
        <a:prstGeom prst="plaque">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err="1"/>
            <a:t>S.v.p.</a:t>
          </a:r>
          <a:r>
            <a:rPr lang="en-US" sz="2400" kern="1200" dirty="0"/>
            <a:t> </a:t>
          </a:r>
          <a:r>
            <a:rPr lang="en-US" sz="2400" kern="1200" dirty="0" err="1"/>
            <a:t>veuillez</a:t>
          </a:r>
          <a:r>
            <a:rPr lang="en-US" sz="2400" kern="1200" dirty="0"/>
            <a:t> </a:t>
          </a:r>
          <a:r>
            <a:rPr lang="en-US" sz="2400" kern="1200" dirty="0" err="1"/>
            <a:t>utiliser</a:t>
          </a:r>
          <a:r>
            <a:rPr lang="en-US" sz="2400" kern="1200" dirty="0"/>
            <a:t> </a:t>
          </a:r>
          <a:r>
            <a:rPr lang="en-US" sz="2400" b="1" kern="1200" dirty="0"/>
            <a:t>un </a:t>
          </a:r>
          <a:r>
            <a:rPr lang="en-US" sz="2400" b="1" kern="1200" dirty="0" err="1"/>
            <a:t>cadenas</a:t>
          </a:r>
          <a:r>
            <a:rPr lang="en-US" sz="2400" b="1" kern="1200" dirty="0"/>
            <a:t> </a:t>
          </a:r>
          <a:r>
            <a:rPr lang="en-US" sz="2400" b="1" kern="1200" dirty="0" err="1"/>
            <a:t>en</a:t>
          </a:r>
          <a:r>
            <a:rPr lang="en-US" sz="2400" b="1" kern="1200" dirty="0"/>
            <a:t> tout temps.  </a:t>
          </a:r>
          <a:r>
            <a:rPr lang="en-US" sz="2400" kern="1200" dirty="0"/>
            <a:t>Il </a:t>
          </a:r>
          <a:r>
            <a:rPr lang="en-US" sz="2400" kern="1200" dirty="0" err="1"/>
            <a:t>n’y</a:t>
          </a:r>
          <a:r>
            <a:rPr lang="en-US" sz="2400" kern="1200" dirty="0"/>
            <a:t> a pas de surveillance dans les </a:t>
          </a:r>
          <a:r>
            <a:rPr lang="en-US" sz="2400" kern="1200" dirty="0" err="1"/>
            <a:t>vestiaires</a:t>
          </a:r>
          <a:r>
            <a:rPr lang="en-US" sz="2400" kern="1200" dirty="0"/>
            <a:t> et il arrive que des </a:t>
          </a:r>
          <a:r>
            <a:rPr lang="en-US" sz="2400" kern="1200" dirty="0" err="1"/>
            <a:t>objets</a:t>
          </a:r>
          <a:r>
            <a:rPr lang="en-US" sz="2400" kern="1200" dirty="0"/>
            <a:t> </a:t>
          </a:r>
          <a:r>
            <a:rPr lang="en-US" sz="2400" kern="1200" dirty="0" err="1"/>
            <a:t>disparaissent</a:t>
          </a:r>
          <a:r>
            <a:rPr lang="en-US" sz="2400" kern="1200" dirty="0"/>
            <a:t>, </a:t>
          </a:r>
          <a:r>
            <a:rPr lang="en-US" sz="2400" kern="1200" dirty="0" err="1"/>
            <a:t>ce</a:t>
          </a:r>
          <a:r>
            <a:rPr lang="en-US" sz="2400" kern="1200" dirty="0"/>
            <a:t> qui </a:t>
          </a:r>
          <a:r>
            <a:rPr lang="en-US" sz="2400" kern="1200" dirty="0" err="1"/>
            <a:t>n’est</a:t>
          </a:r>
          <a:r>
            <a:rPr lang="en-US" sz="2400" kern="1200" dirty="0"/>
            <a:t> pas très </a:t>
          </a:r>
          <a:r>
            <a:rPr lang="en-US" sz="2400" kern="1200" dirty="0" err="1"/>
            <a:t>agréable</a:t>
          </a:r>
          <a:r>
            <a:rPr lang="en-US" sz="2400" kern="1200" dirty="0"/>
            <a:t>.</a:t>
          </a:r>
        </a:p>
      </dsp:txBody>
      <dsp:txXfrm rot="10800000">
        <a:off x="344034" y="344237"/>
        <a:ext cx="4410188" cy="22310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130178-6472-452D-9E5A-9FE9526B6A21}">
      <dsp:nvSpPr>
        <dsp:cNvPr id="0" name=""/>
        <dsp:cNvSpPr/>
      </dsp:nvSpPr>
      <dsp:spPr>
        <a:xfrm>
          <a:off x="0" y="24537"/>
          <a:ext cx="5098256" cy="1826625"/>
        </a:xfrm>
        <a:prstGeom prst="roundRect">
          <a:avLst/>
        </a:prstGeom>
        <a:solidFill>
          <a:schemeClr val="tx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CA" sz="2100" kern="1200"/>
            <a:t>Afin de bien performer, votre enfant a besoin de vos encouragements.  La natation c’est exigeant et technique mais combien bénéfique. </a:t>
          </a:r>
          <a:endParaRPr lang="en-US" sz="2100" kern="1200"/>
        </a:p>
      </dsp:txBody>
      <dsp:txXfrm>
        <a:off x="89168" y="113705"/>
        <a:ext cx="4919920" cy="1648289"/>
      </dsp:txXfrm>
    </dsp:sp>
    <dsp:sp modelId="{C5462124-40E9-48F2-BA11-948D43B39836}">
      <dsp:nvSpPr>
        <dsp:cNvPr id="0" name=""/>
        <dsp:cNvSpPr/>
      </dsp:nvSpPr>
      <dsp:spPr>
        <a:xfrm>
          <a:off x="0" y="1911643"/>
          <a:ext cx="5098256" cy="1826625"/>
        </a:xfrm>
        <a:prstGeom prst="round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CA" sz="2100" kern="1200"/>
            <a:t>En plus d’être supervisée par l’entraîneur-chef, notre équipe d’entraîneurs expérimentés suit un plan d’entraînement visant la réussite de vos jeunes.</a:t>
          </a:r>
          <a:endParaRPr lang="en-US" sz="2100" kern="1200"/>
        </a:p>
      </dsp:txBody>
      <dsp:txXfrm>
        <a:off x="89168" y="2000811"/>
        <a:ext cx="4919920" cy="1648289"/>
      </dsp:txXfrm>
    </dsp:sp>
    <dsp:sp modelId="{CAA2EB6D-7271-46FB-B321-354A0A0479B3}">
      <dsp:nvSpPr>
        <dsp:cNvPr id="0" name=""/>
        <dsp:cNvSpPr/>
      </dsp:nvSpPr>
      <dsp:spPr>
        <a:xfrm>
          <a:off x="0" y="3798748"/>
          <a:ext cx="5098256" cy="1826625"/>
        </a:xfrm>
        <a:prstGeom prst="roundRect">
          <a:avLst/>
        </a:prstGeom>
        <a:solidFill>
          <a:schemeClr val="tx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CA" sz="2100" kern="1200"/>
            <a:t>En étant bénévole et/ou officiel, vous démontrez à votre enfant votre implication, l’importance de ce qu’il fait et vous lui donnez un bon exemple. Vous nous donnez/apportez votre support.</a:t>
          </a:r>
          <a:endParaRPr lang="en-US" sz="2100" kern="1200"/>
        </a:p>
      </dsp:txBody>
      <dsp:txXfrm>
        <a:off x="89168" y="3887916"/>
        <a:ext cx="4919920" cy="1648289"/>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fr-CA"/>
              <a:t>Club de Natation Hippocampe saison 2014-2015</a:t>
            </a: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98F47E9-2ED0-43FA-B6AC-DB1EAC0FC24F}" type="datetimeFigureOut">
              <a:rPr lang="fr-CA" smtClean="0"/>
              <a:pPr/>
              <a:t>2023-10-05</a:t>
            </a:fld>
            <a:endParaRPr lang="fr-CA"/>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BBEFFDE-743F-41D1-9631-BA3D8C209941}" type="slidenum">
              <a:rPr lang="fr-CA" smtClean="0"/>
              <a:pPr/>
              <a:t>‹N°›</a:t>
            </a:fld>
            <a:endParaRPr lang="fr-CA"/>
          </a:p>
        </p:txBody>
      </p:sp>
    </p:spTree>
    <p:extLst>
      <p:ext uri="{BB962C8B-B14F-4D97-AF65-F5344CB8AC3E}">
        <p14:creationId xmlns:p14="http://schemas.microsoft.com/office/powerpoint/2010/main" val="1759292541"/>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fr-CA"/>
              <a:t>Club de Natation Hippocampe saison 2014-2015</a:t>
            </a: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AE0FA4-F47B-4BA9-A62D-0B81CB328B4A}" type="datetimeFigureOut">
              <a:rPr lang="fr-CA" smtClean="0"/>
              <a:pPr/>
              <a:t>2023-10-05</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D8B022-F984-469F-83E0-C88EA09B3593}" type="slidenum">
              <a:rPr lang="fr-CA" smtClean="0"/>
              <a:pPr/>
              <a:t>‹N°›</a:t>
            </a:fld>
            <a:endParaRPr lang="fr-CA"/>
          </a:p>
        </p:txBody>
      </p:sp>
    </p:spTree>
    <p:extLst>
      <p:ext uri="{BB962C8B-B14F-4D97-AF65-F5344CB8AC3E}">
        <p14:creationId xmlns:p14="http://schemas.microsoft.com/office/powerpoint/2010/main" val="889700802"/>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5" name="Espace réservé de l'en-tête 4"/>
          <p:cNvSpPr>
            <a:spLocks noGrp="1"/>
          </p:cNvSpPr>
          <p:nvPr>
            <p:ph type="hdr" sz="quarter" idx="10"/>
          </p:nvPr>
        </p:nvSpPr>
        <p:spPr/>
        <p:txBody>
          <a:bodyPr/>
          <a:lstStyle/>
          <a:p>
            <a:r>
              <a:rPr lang="fr-CA"/>
              <a:t>Club de Natation Hippocampe saison 2014-2015</a:t>
            </a:r>
          </a:p>
        </p:txBody>
      </p:sp>
    </p:spTree>
    <p:extLst>
      <p:ext uri="{BB962C8B-B14F-4D97-AF65-F5344CB8AC3E}">
        <p14:creationId xmlns:p14="http://schemas.microsoft.com/office/powerpoint/2010/main" val="470037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e l'en-tête 3"/>
          <p:cNvSpPr>
            <a:spLocks noGrp="1"/>
          </p:cNvSpPr>
          <p:nvPr>
            <p:ph type="hdr" sz="quarter"/>
          </p:nvPr>
        </p:nvSpPr>
        <p:spPr/>
        <p:txBody>
          <a:bodyPr/>
          <a:lstStyle/>
          <a:p>
            <a:r>
              <a:rPr lang="fr-CA"/>
              <a:t>Club de Natation Hippocampe saison 2014-2015</a:t>
            </a:r>
          </a:p>
        </p:txBody>
      </p:sp>
    </p:spTree>
    <p:extLst>
      <p:ext uri="{BB962C8B-B14F-4D97-AF65-F5344CB8AC3E}">
        <p14:creationId xmlns:p14="http://schemas.microsoft.com/office/powerpoint/2010/main" val="3965310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e l'en-tête 3"/>
          <p:cNvSpPr>
            <a:spLocks noGrp="1"/>
          </p:cNvSpPr>
          <p:nvPr>
            <p:ph type="hdr" sz="quarter"/>
          </p:nvPr>
        </p:nvSpPr>
        <p:spPr/>
        <p:txBody>
          <a:bodyPr/>
          <a:lstStyle/>
          <a:p>
            <a:r>
              <a:rPr lang="fr-CA"/>
              <a:t>Club de Natation Hippocampe saison 2014-2015</a:t>
            </a:r>
          </a:p>
        </p:txBody>
      </p:sp>
    </p:spTree>
    <p:extLst>
      <p:ext uri="{BB962C8B-B14F-4D97-AF65-F5344CB8AC3E}">
        <p14:creationId xmlns:p14="http://schemas.microsoft.com/office/powerpoint/2010/main" val="21317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e l'en-tête 3"/>
          <p:cNvSpPr>
            <a:spLocks noGrp="1"/>
          </p:cNvSpPr>
          <p:nvPr>
            <p:ph type="hdr" sz="quarter"/>
          </p:nvPr>
        </p:nvSpPr>
        <p:spPr/>
        <p:txBody>
          <a:bodyPr/>
          <a:lstStyle/>
          <a:p>
            <a:r>
              <a:rPr lang="fr-CA"/>
              <a:t>Club de Natation Hippocampe saison 2014-2015</a:t>
            </a:r>
          </a:p>
        </p:txBody>
      </p:sp>
    </p:spTree>
    <p:extLst>
      <p:ext uri="{BB962C8B-B14F-4D97-AF65-F5344CB8AC3E}">
        <p14:creationId xmlns:p14="http://schemas.microsoft.com/office/powerpoint/2010/main" val="268759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e l'en-tête 3"/>
          <p:cNvSpPr>
            <a:spLocks noGrp="1"/>
          </p:cNvSpPr>
          <p:nvPr>
            <p:ph type="hdr" sz="quarter"/>
          </p:nvPr>
        </p:nvSpPr>
        <p:spPr/>
        <p:txBody>
          <a:bodyPr/>
          <a:lstStyle/>
          <a:p>
            <a:r>
              <a:rPr lang="fr-CA"/>
              <a:t>Club de Natation Hippocampe saison 2014-2015</a:t>
            </a:r>
          </a:p>
        </p:txBody>
      </p:sp>
    </p:spTree>
    <p:extLst>
      <p:ext uri="{BB962C8B-B14F-4D97-AF65-F5344CB8AC3E}">
        <p14:creationId xmlns:p14="http://schemas.microsoft.com/office/powerpoint/2010/main" val="2971187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e l'en-tête 3"/>
          <p:cNvSpPr>
            <a:spLocks noGrp="1"/>
          </p:cNvSpPr>
          <p:nvPr>
            <p:ph type="hdr" sz="quarter"/>
          </p:nvPr>
        </p:nvSpPr>
        <p:spPr/>
        <p:txBody>
          <a:bodyPr/>
          <a:lstStyle/>
          <a:p>
            <a:r>
              <a:rPr lang="fr-CA"/>
              <a:t>Club de Natation Hippocampe saison 2014-2015</a:t>
            </a:r>
          </a:p>
        </p:txBody>
      </p:sp>
    </p:spTree>
    <p:extLst>
      <p:ext uri="{BB962C8B-B14F-4D97-AF65-F5344CB8AC3E}">
        <p14:creationId xmlns:p14="http://schemas.microsoft.com/office/powerpoint/2010/main" val="2067267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e l'en-tête 3"/>
          <p:cNvSpPr>
            <a:spLocks noGrp="1"/>
          </p:cNvSpPr>
          <p:nvPr>
            <p:ph type="hdr" sz="quarter"/>
          </p:nvPr>
        </p:nvSpPr>
        <p:spPr/>
        <p:txBody>
          <a:bodyPr/>
          <a:lstStyle/>
          <a:p>
            <a:r>
              <a:rPr lang="fr-CA"/>
              <a:t>Club de Natation Hippocampe saison 2014-2015</a:t>
            </a:r>
          </a:p>
        </p:txBody>
      </p:sp>
    </p:spTree>
    <p:extLst>
      <p:ext uri="{BB962C8B-B14F-4D97-AF65-F5344CB8AC3E}">
        <p14:creationId xmlns:p14="http://schemas.microsoft.com/office/powerpoint/2010/main" val="1066687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794F3877-3DFD-4E5B-A8E3-7064B15444F8}" type="datetime1">
              <a:rPr lang="fr-CA" smtClean="0">
                <a:solidFill>
                  <a:srgbClr val="DBF5F9">
                    <a:shade val="90000"/>
                  </a:srgbClr>
                </a:solidFill>
              </a:rPr>
              <a:pPr/>
              <a:t>2023-10-05</a:t>
            </a:fld>
            <a:endParaRPr lang="fr-CA">
              <a:solidFill>
                <a:srgbClr val="DBF5F9">
                  <a:shade val="90000"/>
                </a:srgbClr>
              </a:solidFill>
            </a:endParaRPr>
          </a:p>
        </p:txBody>
      </p:sp>
      <p:sp>
        <p:nvSpPr>
          <p:cNvPr id="5" name="Footer Placeholder 4"/>
          <p:cNvSpPr>
            <a:spLocks noGrp="1"/>
          </p:cNvSpPr>
          <p:nvPr>
            <p:ph type="ftr" sz="quarter" idx="11"/>
          </p:nvPr>
        </p:nvSpPr>
        <p:spPr/>
        <p:txBody>
          <a:bodyPr/>
          <a:lstStyle/>
          <a:p>
            <a:r>
              <a:rPr lang="fr-CA">
                <a:solidFill>
                  <a:srgbClr val="DBF5F9">
                    <a:shade val="90000"/>
                  </a:srgbClr>
                </a:solidFill>
              </a:rPr>
              <a:t>Club de natation Hippocampe 2014-2015</a:t>
            </a:r>
          </a:p>
        </p:txBody>
      </p:sp>
      <p:sp>
        <p:nvSpPr>
          <p:cNvPr id="6" name="Slide Number Placeholder 5"/>
          <p:cNvSpPr>
            <a:spLocks noGrp="1"/>
          </p:cNvSpPr>
          <p:nvPr>
            <p:ph type="sldNum" sz="quarter" idx="12"/>
          </p:nvPr>
        </p:nvSpPr>
        <p:spPr/>
        <p:txBody>
          <a:bodyPr/>
          <a:lstStyle/>
          <a:p>
            <a:fld id="{10F7E45D-DEF5-4834-B6C2-3111C28EF481}" type="slidenum">
              <a:rPr lang="fr-CA" smtClean="0">
                <a:solidFill>
                  <a:srgbClr val="DBF5F9">
                    <a:shade val="90000"/>
                  </a:srgbClr>
                </a:solidFill>
              </a:rPr>
              <a:pPr/>
              <a:t>‹N°›</a:t>
            </a:fld>
            <a:endParaRPr lang="fr-CA">
              <a:solidFill>
                <a:srgbClr val="DBF5F9">
                  <a:shade val="90000"/>
                </a:srgbClr>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6835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F4493978-2017-4F3F-BDD4-F6650CDC615C}" type="datetime1">
              <a:rPr lang="fr-CA" smtClean="0">
                <a:solidFill>
                  <a:srgbClr val="04617B">
                    <a:shade val="90000"/>
                  </a:srgbClr>
                </a:solidFill>
              </a:rPr>
              <a:pPr/>
              <a:t>2023-10-05</a:t>
            </a:fld>
            <a:endParaRPr lang="fr-CA">
              <a:solidFill>
                <a:srgbClr val="04617B">
                  <a:shade val="90000"/>
                </a:srgbClr>
              </a:solidFill>
            </a:endParaRPr>
          </a:p>
        </p:txBody>
      </p:sp>
      <p:sp>
        <p:nvSpPr>
          <p:cNvPr id="5" name="Footer Placeholder 4"/>
          <p:cNvSpPr>
            <a:spLocks noGrp="1"/>
          </p:cNvSpPr>
          <p:nvPr>
            <p:ph type="ftr" sz="quarter" idx="11"/>
          </p:nvPr>
        </p:nvSpPr>
        <p:spPr/>
        <p:txBody>
          <a:bodyPr/>
          <a:lstStyle/>
          <a:p>
            <a:r>
              <a:rPr lang="fr-CA">
                <a:solidFill>
                  <a:srgbClr val="04617B">
                    <a:shade val="90000"/>
                  </a:srgbClr>
                </a:solidFill>
              </a:rPr>
              <a:t>Club de natation Hippocampe 2014-2015</a:t>
            </a:r>
          </a:p>
        </p:txBody>
      </p:sp>
      <p:sp>
        <p:nvSpPr>
          <p:cNvPr id="6" name="Slide Number Placeholder 5"/>
          <p:cNvSpPr>
            <a:spLocks noGrp="1"/>
          </p:cNvSpPr>
          <p:nvPr>
            <p:ph type="sldNum" sz="quarter" idx="12"/>
          </p:nvPr>
        </p:nvSpPr>
        <p:spPr/>
        <p:txBody>
          <a:bodyPr/>
          <a:lstStyle/>
          <a:p>
            <a:fld id="{10F7E45D-DEF5-4834-B6C2-3111C28EF481}" type="slidenum">
              <a:rPr lang="fr-CA" smtClean="0">
                <a:solidFill>
                  <a:srgbClr val="04617B">
                    <a:shade val="90000"/>
                  </a:srgbClr>
                </a:solidFill>
              </a:rPr>
              <a:pPr/>
              <a:t>‹N°›</a:t>
            </a:fld>
            <a:endParaRPr lang="fr-CA">
              <a:solidFill>
                <a:srgbClr val="04617B">
                  <a:shade val="90000"/>
                </a:srgbClr>
              </a:solidFill>
            </a:endParaRPr>
          </a:p>
        </p:txBody>
      </p:sp>
    </p:spTree>
    <p:extLst>
      <p:ext uri="{BB962C8B-B14F-4D97-AF65-F5344CB8AC3E}">
        <p14:creationId xmlns:p14="http://schemas.microsoft.com/office/powerpoint/2010/main" val="1054806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3D7C6091-1B86-46FB-851F-411FC5112D43}" type="datetime1">
              <a:rPr lang="fr-CA" smtClean="0">
                <a:solidFill>
                  <a:srgbClr val="04617B">
                    <a:shade val="90000"/>
                  </a:srgbClr>
                </a:solidFill>
              </a:rPr>
              <a:pPr/>
              <a:t>2023-10-05</a:t>
            </a:fld>
            <a:endParaRPr lang="fr-CA">
              <a:solidFill>
                <a:srgbClr val="04617B">
                  <a:shade val="90000"/>
                </a:srgbClr>
              </a:solidFill>
            </a:endParaRPr>
          </a:p>
        </p:txBody>
      </p:sp>
      <p:sp>
        <p:nvSpPr>
          <p:cNvPr id="5" name="Footer Placeholder 4"/>
          <p:cNvSpPr>
            <a:spLocks noGrp="1"/>
          </p:cNvSpPr>
          <p:nvPr>
            <p:ph type="ftr" sz="quarter" idx="11"/>
          </p:nvPr>
        </p:nvSpPr>
        <p:spPr/>
        <p:txBody>
          <a:bodyPr/>
          <a:lstStyle/>
          <a:p>
            <a:r>
              <a:rPr lang="fr-CA">
                <a:solidFill>
                  <a:srgbClr val="04617B">
                    <a:shade val="90000"/>
                  </a:srgbClr>
                </a:solidFill>
              </a:rPr>
              <a:t>Club de natation Hippocampe 2014-2015</a:t>
            </a:r>
          </a:p>
        </p:txBody>
      </p:sp>
      <p:sp>
        <p:nvSpPr>
          <p:cNvPr id="6" name="Slide Number Placeholder 5"/>
          <p:cNvSpPr>
            <a:spLocks noGrp="1"/>
          </p:cNvSpPr>
          <p:nvPr>
            <p:ph type="sldNum" sz="quarter" idx="12"/>
          </p:nvPr>
        </p:nvSpPr>
        <p:spPr/>
        <p:txBody>
          <a:bodyPr/>
          <a:lstStyle/>
          <a:p>
            <a:fld id="{10F7E45D-DEF5-4834-B6C2-3111C28EF481}" type="slidenum">
              <a:rPr lang="fr-CA" smtClean="0">
                <a:solidFill>
                  <a:srgbClr val="04617B">
                    <a:shade val="90000"/>
                  </a:srgbClr>
                </a:solidFill>
              </a:rPr>
              <a:pPr/>
              <a:t>‹N°›</a:t>
            </a:fld>
            <a:endParaRPr lang="fr-CA">
              <a:solidFill>
                <a:srgbClr val="04617B">
                  <a:shade val="90000"/>
                </a:srgbClr>
              </a:solidFill>
            </a:endParaRPr>
          </a:p>
        </p:txBody>
      </p:sp>
    </p:spTree>
    <p:extLst>
      <p:ext uri="{BB962C8B-B14F-4D97-AF65-F5344CB8AC3E}">
        <p14:creationId xmlns:p14="http://schemas.microsoft.com/office/powerpoint/2010/main" val="2233965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0EDDD388-7DD0-4D2D-B360-84410E09B762}" type="datetime1">
              <a:rPr lang="fr-CA" smtClean="0">
                <a:solidFill>
                  <a:srgbClr val="04617B">
                    <a:shade val="90000"/>
                  </a:srgbClr>
                </a:solidFill>
              </a:rPr>
              <a:pPr/>
              <a:t>2023-10-05</a:t>
            </a:fld>
            <a:endParaRPr lang="fr-CA">
              <a:solidFill>
                <a:srgbClr val="04617B">
                  <a:shade val="90000"/>
                </a:srgbClr>
              </a:solidFill>
            </a:endParaRPr>
          </a:p>
        </p:txBody>
      </p:sp>
      <p:sp>
        <p:nvSpPr>
          <p:cNvPr id="5" name="Footer Placeholder 4"/>
          <p:cNvSpPr>
            <a:spLocks noGrp="1"/>
          </p:cNvSpPr>
          <p:nvPr>
            <p:ph type="ftr" sz="quarter" idx="11"/>
          </p:nvPr>
        </p:nvSpPr>
        <p:spPr/>
        <p:txBody>
          <a:bodyPr/>
          <a:lstStyle/>
          <a:p>
            <a:r>
              <a:rPr lang="fr-CA">
                <a:solidFill>
                  <a:srgbClr val="04617B">
                    <a:shade val="90000"/>
                  </a:srgbClr>
                </a:solidFill>
              </a:rPr>
              <a:t>Club de natation Hippocampe 2014-2015</a:t>
            </a:r>
          </a:p>
        </p:txBody>
      </p:sp>
      <p:sp>
        <p:nvSpPr>
          <p:cNvPr id="6" name="Slide Number Placeholder 5"/>
          <p:cNvSpPr>
            <a:spLocks noGrp="1"/>
          </p:cNvSpPr>
          <p:nvPr>
            <p:ph type="sldNum" sz="quarter" idx="12"/>
          </p:nvPr>
        </p:nvSpPr>
        <p:spPr/>
        <p:txBody>
          <a:bodyPr/>
          <a:lstStyle/>
          <a:p>
            <a:fld id="{10F7E45D-DEF5-4834-B6C2-3111C28EF481}" type="slidenum">
              <a:rPr lang="fr-CA" smtClean="0">
                <a:solidFill>
                  <a:srgbClr val="04617B">
                    <a:shade val="90000"/>
                  </a:srgbClr>
                </a:solidFill>
              </a:rPr>
              <a:pPr/>
              <a:t>‹N°›</a:t>
            </a:fld>
            <a:endParaRPr lang="fr-CA">
              <a:solidFill>
                <a:srgbClr val="04617B">
                  <a:shade val="90000"/>
                </a:srgbClr>
              </a:solidFill>
            </a:endParaRPr>
          </a:p>
        </p:txBody>
      </p:sp>
    </p:spTree>
    <p:extLst>
      <p:ext uri="{BB962C8B-B14F-4D97-AF65-F5344CB8AC3E}">
        <p14:creationId xmlns:p14="http://schemas.microsoft.com/office/powerpoint/2010/main" val="371962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A70CDF9-EEC1-4CEF-BAEB-A610F20D66D1}" type="datetime1">
              <a:rPr lang="fr-CA" smtClean="0">
                <a:solidFill>
                  <a:srgbClr val="DBF5F9">
                    <a:shade val="90000"/>
                  </a:srgbClr>
                </a:solidFill>
              </a:rPr>
              <a:pPr/>
              <a:t>2023-10-05</a:t>
            </a:fld>
            <a:endParaRPr lang="fr-CA">
              <a:solidFill>
                <a:srgbClr val="DBF5F9">
                  <a:shade val="90000"/>
                </a:srgbClr>
              </a:solidFill>
            </a:endParaRPr>
          </a:p>
        </p:txBody>
      </p:sp>
      <p:sp>
        <p:nvSpPr>
          <p:cNvPr id="5" name="Footer Placeholder 4"/>
          <p:cNvSpPr>
            <a:spLocks noGrp="1"/>
          </p:cNvSpPr>
          <p:nvPr>
            <p:ph type="ftr" sz="quarter" idx="11"/>
          </p:nvPr>
        </p:nvSpPr>
        <p:spPr/>
        <p:txBody>
          <a:bodyPr/>
          <a:lstStyle/>
          <a:p>
            <a:r>
              <a:rPr lang="fr-CA">
                <a:solidFill>
                  <a:srgbClr val="DBF5F9">
                    <a:shade val="90000"/>
                  </a:srgbClr>
                </a:solidFill>
              </a:rPr>
              <a:t>Club de natation Hippocampe 2014-2015</a:t>
            </a:r>
          </a:p>
        </p:txBody>
      </p:sp>
      <p:sp>
        <p:nvSpPr>
          <p:cNvPr id="6" name="Slide Number Placeholder 5"/>
          <p:cNvSpPr>
            <a:spLocks noGrp="1"/>
          </p:cNvSpPr>
          <p:nvPr>
            <p:ph type="sldNum" sz="quarter" idx="12"/>
          </p:nvPr>
        </p:nvSpPr>
        <p:spPr/>
        <p:txBody>
          <a:bodyPr/>
          <a:lstStyle/>
          <a:p>
            <a:fld id="{10F7E45D-DEF5-4834-B6C2-3111C28EF481}" type="slidenum">
              <a:rPr lang="fr-CA" smtClean="0">
                <a:solidFill>
                  <a:srgbClr val="DBF5F9">
                    <a:shade val="90000"/>
                  </a:srgbClr>
                </a:solidFill>
              </a:rPr>
              <a:pPr/>
              <a:t>‹N°›</a:t>
            </a:fld>
            <a:endParaRPr lang="fr-CA">
              <a:solidFill>
                <a:srgbClr val="DBF5F9">
                  <a:shade val="90000"/>
                </a:srgbClr>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5698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fr-FR"/>
              <a:t>Modifiez le style du titre</a:t>
            </a:r>
            <a:endParaRPr lang="en-US"/>
          </a:p>
        </p:txBody>
      </p:sp>
      <p:sp>
        <p:nvSpPr>
          <p:cNvPr id="3" name="Content Placeholder 2"/>
          <p:cNvSpPr>
            <a:spLocks noGrp="1"/>
          </p:cNvSpPr>
          <p:nvPr>
            <p:ph sz="half" idx="1"/>
          </p:nvPr>
        </p:nvSpPr>
        <p:spPr>
          <a:xfrm>
            <a:off x="822960" y="1845734"/>
            <a:ext cx="370332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4663440" y="1845736"/>
            <a:ext cx="3703320" cy="402335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0D523ECC-6B04-47DC-814C-2B375A174FE0}" type="datetime1">
              <a:rPr lang="fr-CA" smtClean="0">
                <a:solidFill>
                  <a:srgbClr val="04617B">
                    <a:shade val="90000"/>
                  </a:srgbClr>
                </a:solidFill>
              </a:rPr>
              <a:pPr/>
              <a:t>2023-10-05</a:t>
            </a:fld>
            <a:endParaRPr lang="fr-CA">
              <a:solidFill>
                <a:srgbClr val="04617B">
                  <a:shade val="90000"/>
                </a:srgbClr>
              </a:solidFill>
            </a:endParaRPr>
          </a:p>
        </p:txBody>
      </p:sp>
      <p:sp>
        <p:nvSpPr>
          <p:cNvPr id="6" name="Footer Placeholder 5"/>
          <p:cNvSpPr>
            <a:spLocks noGrp="1"/>
          </p:cNvSpPr>
          <p:nvPr>
            <p:ph type="ftr" sz="quarter" idx="11"/>
          </p:nvPr>
        </p:nvSpPr>
        <p:spPr/>
        <p:txBody>
          <a:bodyPr/>
          <a:lstStyle/>
          <a:p>
            <a:r>
              <a:rPr lang="fr-CA">
                <a:solidFill>
                  <a:srgbClr val="04617B">
                    <a:shade val="90000"/>
                  </a:srgbClr>
                </a:solidFill>
              </a:rPr>
              <a:t>Club de natation Hippocampe 2014-2015</a:t>
            </a:r>
          </a:p>
        </p:txBody>
      </p:sp>
      <p:sp>
        <p:nvSpPr>
          <p:cNvPr id="7" name="Slide Number Placeholder 6"/>
          <p:cNvSpPr>
            <a:spLocks noGrp="1"/>
          </p:cNvSpPr>
          <p:nvPr>
            <p:ph type="sldNum" sz="quarter" idx="12"/>
          </p:nvPr>
        </p:nvSpPr>
        <p:spPr/>
        <p:txBody>
          <a:bodyPr/>
          <a:lstStyle/>
          <a:p>
            <a:fld id="{10F7E45D-DEF5-4834-B6C2-3111C28EF481}" type="slidenum">
              <a:rPr lang="fr-CA" smtClean="0">
                <a:solidFill>
                  <a:srgbClr val="04617B">
                    <a:shade val="90000"/>
                  </a:srgbClr>
                </a:solidFill>
              </a:rPr>
              <a:pPr/>
              <a:t>‹N°›</a:t>
            </a:fld>
            <a:endParaRPr lang="fr-CA">
              <a:solidFill>
                <a:srgbClr val="04617B">
                  <a:shade val="90000"/>
                </a:srgbClr>
              </a:solidFill>
            </a:endParaRPr>
          </a:p>
        </p:txBody>
      </p:sp>
    </p:spTree>
    <p:extLst>
      <p:ext uri="{BB962C8B-B14F-4D97-AF65-F5344CB8AC3E}">
        <p14:creationId xmlns:p14="http://schemas.microsoft.com/office/powerpoint/2010/main" val="1918488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fr-FR"/>
              <a:t>Modifiez le style du titre</a:t>
            </a:r>
            <a:endParaRPr lang="en-US"/>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22960" y="2582334"/>
            <a:ext cx="3703320" cy="32867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63440" y="2582334"/>
            <a:ext cx="3703320" cy="32867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86A5891B-2457-47FE-9873-830E72164994}" type="datetime1">
              <a:rPr lang="fr-CA" smtClean="0">
                <a:solidFill>
                  <a:srgbClr val="04617B">
                    <a:shade val="90000"/>
                  </a:srgbClr>
                </a:solidFill>
              </a:rPr>
              <a:pPr/>
              <a:t>2023-10-05</a:t>
            </a:fld>
            <a:endParaRPr lang="fr-CA">
              <a:solidFill>
                <a:srgbClr val="04617B">
                  <a:shade val="90000"/>
                </a:srgbClr>
              </a:solidFill>
            </a:endParaRPr>
          </a:p>
        </p:txBody>
      </p:sp>
      <p:sp>
        <p:nvSpPr>
          <p:cNvPr id="8" name="Footer Placeholder 7"/>
          <p:cNvSpPr>
            <a:spLocks noGrp="1"/>
          </p:cNvSpPr>
          <p:nvPr>
            <p:ph type="ftr" sz="quarter" idx="11"/>
          </p:nvPr>
        </p:nvSpPr>
        <p:spPr/>
        <p:txBody>
          <a:bodyPr/>
          <a:lstStyle/>
          <a:p>
            <a:r>
              <a:rPr lang="fr-CA">
                <a:solidFill>
                  <a:srgbClr val="04617B">
                    <a:shade val="90000"/>
                  </a:srgbClr>
                </a:solidFill>
              </a:rPr>
              <a:t>Club de natation Hippocampe 2014-2015</a:t>
            </a:r>
          </a:p>
        </p:txBody>
      </p:sp>
      <p:sp>
        <p:nvSpPr>
          <p:cNvPr id="9" name="Slide Number Placeholder 8"/>
          <p:cNvSpPr>
            <a:spLocks noGrp="1"/>
          </p:cNvSpPr>
          <p:nvPr>
            <p:ph type="sldNum" sz="quarter" idx="12"/>
          </p:nvPr>
        </p:nvSpPr>
        <p:spPr/>
        <p:txBody>
          <a:bodyPr/>
          <a:lstStyle/>
          <a:p>
            <a:fld id="{10F7E45D-DEF5-4834-B6C2-3111C28EF481}" type="slidenum">
              <a:rPr lang="fr-CA" smtClean="0">
                <a:solidFill>
                  <a:srgbClr val="04617B">
                    <a:shade val="90000"/>
                  </a:srgbClr>
                </a:solidFill>
              </a:rPr>
              <a:pPr/>
              <a:t>‹N°›</a:t>
            </a:fld>
            <a:endParaRPr lang="fr-CA">
              <a:solidFill>
                <a:srgbClr val="04617B">
                  <a:shade val="90000"/>
                </a:srgbClr>
              </a:solidFill>
            </a:endParaRPr>
          </a:p>
        </p:txBody>
      </p:sp>
    </p:spTree>
    <p:extLst>
      <p:ext uri="{BB962C8B-B14F-4D97-AF65-F5344CB8AC3E}">
        <p14:creationId xmlns:p14="http://schemas.microsoft.com/office/powerpoint/2010/main" val="543957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5E5F987B-0DF1-4508-AEF2-4D5448DB4881}" type="datetime1">
              <a:rPr lang="fr-CA" smtClean="0">
                <a:solidFill>
                  <a:srgbClr val="04617B">
                    <a:shade val="90000"/>
                  </a:srgbClr>
                </a:solidFill>
              </a:rPr>
              <a:pPr/>
              <a:t>2023-10-05</a:t>
            </a:fld>
            <a:endParaRPr lang="fr-CA">
              <a:solidFill>
                <a:srgbClr val="04617B">
                  <a:shade val="90000"/>
                </a:srgbClr>
              </a:solidFill>
            </a:endParaRPr>
          </a:p>
        </p:txBody>
      </p:sp>
      <p:sp>
        <p:nvSpPr>
          <p:cNvPr id="4" name="Footer Placeholder 3"/>
          <p:cNvSpPr>
            <a:spLocks noGrp="1"/>
          </p:cNvSpPr>
          <p:nvPr>
            <p:ph type="ftr" sz="quarter" idx="11"/>
          </p:nvPr>
        </p:nvSpPr>
        <p:spPr/>
        <p:txBody>
          <a:bodyPr/>
          <a:lstStyle/>
          <a:p>
            <a:r>
              <a:rPr lang="fr-CA">
                <a:solidFill>
                  <a:srgbClr val="04617B">
                    <a:shade val="90000"/>
                  </a:srgbClr>
                </a:solidFill>
              </a:rPr>
              <a:t>Club de natation Hippocampe 2014-2015</a:t>
            </a:r>
          </a:p>
        </p:txBody>
      </p:sp>
      <p:sp>
        <p:nvSpPr>
          <p:cNvPr id="5" name="Slide Number Placeholder 4"/>
          <p:cNvSpPr>
            <a:spLocks noGrp="1"/>
          </p:cNvSpPr>
          <p:nvPr>
            <p:ph type="sldNum" sz="quarter" idx="12"/>
          </p:nvPr>
        </p:nvSpPr>
        <p:spPr/>
        <p:txBody>
          <a:bodyPr/>
          <a:lstStyle/>
          <a:p>
            <a:fld id="{10F7E45D-DEF5-4834-B6C2-3111C28EF481}" type="slidenum">
              <a:rPr lang="fr-CA" smtClean="0">
                <a:solidFill>
                  <a:srgbClr val="04617B">
                    <a:shade val="90000"/>
                  </a:srgbClr>
                </a:solidFill>
              </a:rPr>
              <a:pPr/>
              <a:t>‹N°›</a:t>
            </a:fld>
            <a:endParaRPr lang="fr-CA">
              <a:solidFill>
                <a:srgbClr val="04617B">
                  <a:shade val="90000"/>
                </a:srgbClr>
              </a:solidFill>
            </a:endParaRPr>
          </a:p>
        </p:txBody>
      </p:sp>
    </p:spTree>
    <p:extLst>
      <p:ext uri="{BB962C8B-B14F-4D97-AF65-F5344CB8AC3E}">
        <p14:creationId xmlns:p14="http://schemas.microsoft.com/office/powerpoint/2010/main" val="626108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03906EF-8CB5-4BFF-8CDD-3527393096DA}" type="datetime1">
              <a:rPr lang="fr-CA" smtClean="0">
                <a:solidFill>
                  <a:srgbClr val="04617B">
                    <a:shade val="90000"/>
                  </a:srgbClr>
                </a:solidFill>
              </a:rPr>
              <a:pPr/>
              <a:t>2023-10-05</a:t>
            </a:fld>
            <a:endParaRPr lang="fr-CA">
              <a:solidFill>
                <a:srgbClr val="04617B">
                  <a:shade val="90000"/>
                </a:srgbClr>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r>
              <a:rPr lang="fr-CA">
                <a:solidFill>
                  <a:srgbClr val="04617B">
                    <a:shade val="90000"/>
                  </a:srgbClr>
                </a:solidFill>
              </a:rPr>
              <a:t>Club de natation Hippocampe 2014-2015</a:t>
            </a:r>
          </a:p>
        </p:txBody>
      </p:sp>
      <p:sp>
        <p:nvSpPr>
          <p:cNvPr id="9" name="Slide Number Placeholder 8"/>
          <p:cNvSpPr>
            <a:spLocks noGrp="1"/>
          </p:cNvSpPr>
          <p:nvPr>
            <p:ph type="sldNum" sz="quarter" idx="12"/>
          </p:nvPr>
        </p:nvSpPr>
        <p:spPr/>
        <p:txBody>
          <a:bodyPr/>
          <a:lstStyle/>
          <a:p>
            <a:fld id="{10F7E45D-DEF5-4834-B6C2-3111C28EF481}" type="slidenum">
              <a:rPr lang="fr-CA" smtClean="0">
                <a:solidFill>
                  <a:srgbClr val="04617B">
                    <a:shade val="90000"/>
                  </a:srgbClr>
                </a:solidFill>
              </a:rPr>
              <a:pPr/>
              <a:t>‹N°›</a:t>
            </a:fld>
            <a:endParaRPr lang="fr-CA">
              <a:solidFill>
                <a:srgbClr val="04617B">
                  <a:shade val="90000"/>
                </a:srgbClr>
              </a:solidFill>
            </a:endParaRPr>
          </a:p>
        </p:txBody>
      </p:sp>
    </p:spTree>
    <p:extLst>
      <p:ext uri="{BB962C8B-B14F-4D97-AF65-F5344CB8AC3E}">
        <p14:creationId xmlns:p14="http://schemas.microsoft.com/office/powerpoint/2010/main" val="3773378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fr-FR"/>
              <a:t>Modifiez le style du titre</a:t>
            </a:r>
            <a:endParaRPr lang="en-US"/>
          </a:p>
        </p:txBody>
      </p:sp>
      <p:sp>
        <p:nvSpPr>
          <p:cNvPr id="3" name="Content Placeholder 2"/>
          <p:cNvSpPr>
            <a:spLocks noGrp="1"/>
          </p:cNvSpPr>
          <p:nvPr>
            <p:ph idx="1"/>
          </p:nvPr>
        </p:nvSpPr>
        <p:spPr>
          <a:xfrm>
            <a:off x="3460237" y="731520"/>
            <a:ext cx="5009393" cy="5257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BB7ABC38-24CD-4C61-8FA7-5AF782D7CB62}" type="datetime1">
              <a:rPr lang="fr-CA" smtClean="0">
                <a:solidFill>
                  <a:srgbClr val="04617B">
                    <a:shade val="90000"/>
                  </a:srgbClr>
                </a:solidFill>
              </a:rPr>
              <a:pPr/>
              <a:t>2023-10-05</a:t>
            </a:fld>
            <a:endParaRPr lang="fr-CA">
              <a:solidFill>
                <a:srgbClr val="04617B">
                  <a:shade val="90000"/>
                </a:srgbClr>
              </a:solidFill>
            </a:endParaRP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fr-CA">
                <a:solidFill>
                  <a:srgbClr val="04617B">
                    <a:shade val="90000"/>
                  </a:srgbClr>
                </a:solidFill>
              </a:rPr>
              <a:t>Club de natation Hippocampe 2014-2015</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0F7E45D-DEF5-4834-B6C2-3111C28EF481}" type="slidenum">
              <a:rPr lang="fr-CA" smtClean="0">
                <a:solidFill>
                  <a:srgbClr val="04617B">
                    <a:shade val="90000"/>
                  </a:srgbClr>
                </a:solidFill>
              </a:rPr>
              <a:pPr/>
              <a:t>‹N°›</a:t>
            </a:fld>
            <a:endParaRPr lang="fr-CA">
              <a:solidFill>
                <a:srgbClr val="04617B">
                  <a:shade val="90000"/>
                </a:srgbClr>
              </a:solidFill>
            </a:endParaRPr>
          </a:p>
        </p:txBody>
      </p:sp>
    </p:spTree>
    <p:extLst>
      <p:ext uri="{BB962C8B-B14F-4D97-AF65-F5344CB8AC3E}">
        <p14:creationId xmlns:p14="http://schemas.microsoft.com/office/powerpoint/2010/main" val="578412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fr-FR"/>
              <a:t>Modifiez le style du titre</a:t>
            </a:r>
            <a:endParaRPr lang="en-US"/>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5A5DDDA-33F0-4CE8-9550-DFE3F384D55A}" type="datetime1">
              <a:rPr lang="fr-CA" smtClean="0">
                <a:solidFill>
                  <a:srgbClr val="04617B">
                    <a:shade val="90000"/>
                  </a:srgbClr>
                </a:solidFill>
              </a:rPr>
              <a:pPr/>
              <a:t>2023-10-05</a:t>
            </a:fld>
            <a:endParaRPr lang="fr-CA">
              <a:solidFill>
                <a:srgbClr val="04617B">
                  <a:shade val="90000"/>
                </a:srgbClr>
              </a:solidFill>
            </a:endParaRPr>
          </a:p>
        </p:txBody>
      </p:sp>
      <p:sp>
        <p:nvSpPr>
          <p:cNvPr id="6" name="Footer Placeholder 5"/>
          <p:cNvSpPr>
            <a:spLocks noGrp="1"/>
          </p:cNvSpPr>
          <p:nvPr>
            <p:ph type="ftr" sz="quarter" idx="11"/>
          </p:nvPr>
        </p:nvSpPr>
        <p:spPr/>
        <p:txBody>
          <a:bodyPr/>
          <a:lstStyle/>
          <a:p>
            <a:r>
              <a:rPr lang="fr-CA">
                <a:solidFill>
                  <a:srgbClr val="04617B">
                    <a:shade val="90000"/>
                  </a:srgbClr>
                </a:solidFill>
              </a:rPr>
              <a:t>Club de natation Hippocampe 2014-2015</a:t>
            </a:r>
          </a:p>
        </p:txBody>
      </p:sp>
      <p:sp>
        <p:nvSpPr>
          <p:cNvPr id="7" name="Slide Number Placeholder 6"/>
          <p:cNvSpPr>
            <a:spLocks noGrp="1"/>
          </p:cNvSpPr>
          <p:nvPr>
            <p:ph type="sldNum" sz="quarter" idx="12"/>
          </p:nvPr>
        </p:nvSpPr>
        <p:spPr/>
        <p:txBody>
          <a:bodyPr/>
          <a:lstStyle/>
          <a:p>
            <a:fld id="{10F7E45D-DEF5-4834-B6C2-3111C28EF481}" type="slidenum">
              <a:rPr lang="fr-CA" smtClean="0">
                <a:solidFill>
                  <a:srgbClr val="04617B">
                    <a:shade val="90000"/>
                  </a:srgbClr>
                </a:solidFill>
              </a:rPr>
              <a:pPr/>
              <a:t>‹N°›</a:t>
            </a:fld>
            <a:endParaRPr lang="fr-CA">
              <a:solidFill>
                <a:srgbClr val="04617B">
                  <a:shade val="90000"/>
                </a:srgbClr>
              </a:solidFill>
            </a:endParaRPr>
          </a:p>
        </p:txBody>
      </p:sp>
    </p:spTree>
    <p:extLst>
      <p:ext uri="{BB962C8B-B14F-4D97-AF65-F5344CB8AC3E}">
        <p14:creationId xmlns:p14="http://schemas.microsoft.com/office/powerpoint/2010/main" val="255491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fr-FR"/>
              <a:t>Modifiez le style du titre</a:t>
            </a:r>
            <a:endParaRPr lang="en-US"/>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C3882347-6F03-4D2F-96A2-AF5DD7342C03}" type="datetime1">
              <a:rPr lang="fr-CA" smtClean="0">
                <a:solidFill>
                  <a:srgbClr val="04617B">
                    <a:shade val="90000"/>
                  </a:srgbClr>
                </a:solidFill>
              </a:rPr>
              <a:pPr/>
              <a:t>2023-10-05</a:t>
            </a:fld>
            <a:endParaRPr lang="fr-CA">
              <a:solidFill>
                <a:srgbClr val="04617B">
                  <a:shade val="90000"/>
                </a:srgbClr>
              </a:solidFill>
            </a:endParaRP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fr-CA">
                <a:solidFill>
                  <a:srgbClr val="04617B">
                    <a:shade val="90000"/>
                  </a:srgbClr>
                </a:solidFill>
              </a:rPr>
              <a:t>Club de natation Hippocampe 2014-2015</a:t>
            </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10F7E45D-DEF5-4834-B6C2-3111C28EF481}" type="slidenum">
              <a:rPr lang="fr-CA" smtClean="0">
                <a:solidFill>
                  <a:srgbClr val="04617B">
                    <a:shade val="90000"/>
                  </a:srgbClr>
                </a:solidFill>
              </a:rPr>
              <a:pPr/>
              <a:t>‹N°›</a:t>
            </a:fld>
            <a:endParaRPr lang="fr-CA">
              <a:solidFill>
                <a:srgbClr val="04617B">
                  <a:shade val="90000"/>
                </a:srgbClr>
              </a:solidFill>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6529288"/>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7.emf"/></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mailto:natation@clubvelox.ca" TargetMode="External"/><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hyperlink" Target="mailto:admin@clubvelox.ca"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25">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33" name="Rectangle 27">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30" name="Rectangle 29">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043" y="457200"/>
            <a:ext cx="8455914"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2049" y="521208"/>
            <a:ext cx="8359902"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CAA1D4A3-F7EC-19B9-067D-C0C50624A5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114" y="905933"/>
            <a:ext cx="4157775" cy="50397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3">
            <a:extLst>
              <a:ext uri="{FF2B5EF4-FFF2-40B4-BE49-F238E27FC236}">
                <a16:creationId xmlns:a16="http://schemas.microsoft.com/office/drawing/2014/main" id="{F53C0C92-AF17-6AC7-45A9-9AB065BE5241}"/>
              </a:ext>
            </a:extLst>
          </p:cNvPr>
          <p:cNvGraphicFramePr>
            <a:graphicFrameLocks noGrp="1"/>
          </p:cNvGraphicFramePr>
          <p:nvPr>
            <p:ph sz="half" idx="2"/>
            <p:extLst>
              <p:ext uri="{D42A27DB-BD31-4B8C-83A1-F6EECF244321}">
                <p14:modId xmlns:p14="http://schemas.microsoft.com/office/powerpoint/2010/main" val="1770600007"/>
              </p:ext>
            </p:extLst>
          </p:nvPr>
        </p:nvGraphicFramePr>
        <p:xfrm>
          <a:off x="730404" y="836712"/>
          <a:ext cx="7683192"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a:extLst>
              <a:ext uri="{FF2B5EF4-FFF2-40B4-BE49-F238E27FC236}">
                <a16:creationId xmlns:a16="http://schemas.microsoft.com/office/drawing/2014/main" id="{6397B160-694C-FA29-E2BA-23AA47E75584}"/>
              </a:ext>
            </a:extLst>
          </p:cNvPr>
          <p:cNvSpPr txBox="1"/>
          <p:nvPr/>
        </p:nvSpPr>
        <p:spPr>
          <a:xfrm>
            <a:off x="2286000" y="332656"/>
            <a:ext cx="4572000" cy="369332"/>
          </a:xfrm>
          <a:prstGeom prst="rect">
            <a:avLst/>
          </a:prstGeom>
          <a:noFill/>
        </p:spPr>
        <p:txBody>
          <a:bodyPr wrap="square">
            <a:spAutoFit/>
          </a:bodyPr>
          <a:lstStyle/>
          <a:p>
            <a:pPr lvl="0" fontAlgn="base">
              <a:spcBef>
                <a:spcPct val="0"/>
              </a:spcBef>
              <a:spcAft>
                <a:spcPct val="0"/>
              </a:spcAft>
            </a:pPr>
            <a:r>
              <a:rPr lang="fr-CA" altLang="fr-FR" sz="1800" b="1" u="sng">
                <a:solidFill>
                  <a:srgbClr val="002060"/>
                </a:solidFill>
                <a:latin typeface="Tahoma" pitchFamily="34" charset="0"/>
                <a:ea typeface="Calibri" pitchFamily="34" charset="0"/>
                <a:cs typeface="Tahoma" pitchFamily="34" charset="0"/>
              </a:rPr>
              <a:t>Frais de natation saison 2023-2024</a:t>
            </a:r>
            <a:endParaRPr lang="fr-CA" altLang="fr-FR" sz="80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873776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DC523E-85C1-46A6-215C-7DA04D114306}"/>
              </a:ext>
            </a:extLst>
          </p:cNvPr>
          <p:cNvSpPr>
            <a:spLocks noGrp="1"/>
          </p:cNvSpPr>
          <p:nvPr>
            <p:ph type="title"/>
          </p:nvPr>
        </p:nvSpPr>
        <p:spPr>
          <a:xfrm>
            <a:off x="1835696" y="286605"/>
            <a:ext cx="6125304" cy="1258795"/>
          </a:xfrm>
        </p:spPr>
        <p:txBody>
          <a:bodyPr>
            <a:normAutofit fontScale="90000"/>
          </a:bodyPr>
          <a:lstStyle/>
          <a:p>
            <a:pPr algn="ctr"/>
            <a:r>
              <a:rPr lang="fr-CA"/>
              <a:t>Inscription Sport-plus et Natation Canada</a:t>
            </a:r>
          </a:p>
        </p:txBody>
      </p:sp>
      <p:pic>
        <p:nvPicPr>
          <p:cNvPr id="5" name="Image 4">
            <a:extLst>
              <a:ext uri="{FF2B5EF4-FFF2-40B4-BE49-F238E27FC236}">
                <a16:creationId xmlns:a16="http://schemas.microsoft.com/office/drawing/2014/main" id="{FF9E7569-6ED9-3438-46B4-4AA5E590ED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204632"/>
            <a:ext cx="1106134" cy="1340768"/>
          </a:xfrm>
          <a:prstGeom prst="rect">
            <a:avLst/>
          </a:prstGeom>
        </p:spPr>
      </p:pic>
      <p:sp>
        <p:nvSpPr>
          <p:cNvPr id="8" name="Espace réservé du contenu 7">
            <a:extLst>
              <a:ext uri="{FF2B5EF4-FFF2-40B4-BE49-F238E27FC236}">
                <a16:creationId xmlns:a16="http://schemas.microsoft.com/office/drawing/2014/main" id="{9C901C6F-CC71-0204-70FB-B7B92AE937A0}"/>
              </a:ext>
            </a:extLst>
          </p:cNvPr>
          <p:cNvSpPr>
            <a:spLocks noGrp="1"/>
          </p:cNvSpPr>
          <p:nvPr>
            <p:ph sz="half" idx="1"/>
          </p:nvPr>
        </p:nvSpPr>
        <p:spPr>
          <a:xfrm>
            <a:off x="717260" y="1988840"/>
            <a:ext cx="7709480" cy="4023360"/>
          </a:xfrm>
        </p:spPr>
        <p:txBody>
          <a:bodyPr>
            <a:normAutofit lnSpcReduction="10000"/>
          </a:bodyPr>
          <a:lstStyle/>
          <a:p>
            <a:pPr marL="411480" lvl="1" indent="0">
              <a:buClr>
                <a:schemeClr val="accent3"/>
              </a:buClr>
              <a:buNone/>
            </a:pPr>
            <a:r>
              <a:rPr lang="fr-CA" sz="2000" b="1">
                <a:solidFill>
                  <a:srgbClr val="000000"/>
                </a:solidFill>
              </a:rPr>
              <a:t>Sport-Plus:</a:t>
            </a:r>
          </a:p>
          <a:p>
            <a:pPr lvl="1">
              <a:buClr>
                <a:schemeClr val="accent3"/>
              </a:buClr>
              <a:buFont typeface="Wingdings" panose="05000000000000000000" pitchFamily="2" charset="2"/>
              <a:buChar char="§"/>
            </a:pPr>
            <a:r>
              <a:rPr lang="fr-CA" sz="2000">
                <a:solidFill>
                  <a:srgbClr val="000000"/>
                </a:solidFill>
              </a:rPr>
              <a:t>Une seule adresse courriel par famille est possible.</a:t>
            </a:r>
          </a:p>
          <a:p>
            <a:pPr lvl="1">
              <a:buClr>
                <a:schemeClr val="accent3"/>
              </a:buClr>
              <a:buFont typeface="Wingdings" panose="05000000000000000000" pitchFamily="2" charset="2"/>
              <a:buChar char="§"/>
            </a:pPr>
            <a:r>
              <a:rPr lang="fr-CA" sz="2000" b="1">
                <a:solidFill>
                  <a:srgbClr val="FF0000"/>
                </a:solidFill>
              </a:rPr>
              <a:t>Attention:  </a:t>
            </a:r>
            <a:r>
              <a:rPr lang="fr-CA" sz="2000">
                <a:solidFill>
                  <a:srgbClr val="000000"/>
                </a:solidFill>
              </a:rPr>
              <a:t>Assurez-vous de cocher :recevoir les messages de masse.</a:t>
            </a:r>
          </a:p>
          <a:p>
            <a:pPr lvl="1">
              <a:buClr>
                <a:schemeClr val="accent3"/>
              </a:buClr>
              <a:buFont typeface="Wingdings" panose="05000000000000000000" pitchFamily="2" charset="2"/>
              <a:buChar char="§"/>
            </a:pPr>
            <a:r>
              <a:rPr lang="fr-CA" sz="2000">
                <a:solidFill>
                  <a:srgbClr val="000000"/>
                </a:solidFill>
              </a:rPr>
              <a:t>Si vous ne cocher pas cette case, </a:t>
            </a:r>
            <a:r>
              <a:rPr lang="fr-CA" sz="2000" b="1">
                <a:solidFill>
                  <a:srgbClr val="000000"/>
                </a:solidFill>
              </a:rPr>
              <a:t>vous ne recevrez aucun avis</a:t>
            </a:r>
            <a:r>
              <a:rPr lang="fr-CA" sz="2000">
                <a:solidFill>
                  <a:srgbClr val="000000"/>
                </a:solidFill>
              </a:rPr>
              <a:t>,</a:t>
            </a:r>
            <a:r>
              <a:rPr lang="fr-CA" sz="2000" b="1">
                <a:solidFill>
                  <a:srgbClr val="000000"/>
                </a:solidFill>
              </a:rPr>
              <a:t> </a:t>
            </a:r>
          </a:p>
          <a:p>
            <a:pPr lvl="3">
              <a:spcBef>
                <a:spcPts val="0"/>
              </a:spcBef>
              <a:buClr>
                <a:schemeClr val="accent3"/>
              </a:buClr>
              <a:buFont typeface="Wingdings" panose="05000000000000000000" pitchFamily="2" charset="2"/>
              <a:buChar char="§"/>
            </a:pPr>
            <a:r>
              <a:rPr lang="fr-CA" sz="1600">
                <a:solidFill>
                  <a:srgbClr val="000000"/>
                </a:solidFill>
              </a:rPr>
              <a:t>(Nous ne vendons pas et ne donnons pas vos courriels, nous ne faisons parvenir aucune publicité).  </a:t>
            </a:r>
          </a:p>
          <a:p>
            <a:pPr marL="1051560" lvl="3" indent="0">
              <a:spcBef>
                <a:spcPts val="0"/>
              </a:spcBef>
              <a:buClr>
                <a:schemeClr val="accent3"/>
              </a:buClr>
              <a:buNone/>
            </a:pPr>
            <a:endParaRPr lang="fr-CA" sz="1600">
              <a:solidFill>
                <a:srgbClr val="000000"/>
              </a:solidFill>
            </a:endParaRPr>
          </a:p>
          <a:p>
            <a:pPr marL="411480" lvl="1" indent="0">
              <a:buClr>
                <a:schemeClr val="accent3"/>
              </a:buClr>
              <a:buNone/>
            </a:pPr>
            <a:r>
              <a:rPr lang="fr-CA" sz="2000" b="1">
                <a:solidFill>
                  <a:srgbClr val="000000"/>
                </a:solidFill>
              </a:rPr>
              <a:t>Natation Canada</a:t>
            </a:r>
          </a:p>
          <a:p>
            <a:pPr lvl="1">
              <a:buClr>
                <a:schemeClr val="accent3"/>
              </a:buClr>
              <a:buFont typeface="Wingdings" panose="05000000000000000000" pitchFamily="2" charset="2"/>
              <a:buChar char="§"/>
            </a:pPr>
            <a:r>
              <a:rPr lang="fr-CA" sz="2000">
                <a:solidFill>
                  <a:srgbClr val="000000"/>
                </a:solidFill>
              </a:rPr>
              <a:t>Les affiliations à Natation Canada ont été complété la semaine dernière.  Il est très important d’aller rapidement valider le lien qui vous a été envoyé par courriel ayant comme objet:  </a:t>
            </a:r>
            <a:r>
              <a:rPr lang="fr-CA" sz="2000" i="1">
                <a:solidFill>
                  <a:srgbClr val="000000"/>
                </a:solidFill>
              </a:rPr>
              <a:t>Confirmation d’inscription d’un nageur (nom du nageur)- action requise. Presque fait pour tous. Merci</a:t>
            </a:r>
          </a:p>
          <a:p>
            <a:endParaRPr lang="fr-CA"/>
          </a:p>
        </p:txBody>
      </p:sp>
    </p:spTree>
    <p:extLst>
      <p:ext uri="{BB962C8B-B14F-4D97-AF65-F5344CB8AC3E}">
        <p14:creationId xmlns:p14="http://schemas.microsoft.com/office/powerpoint/2010/main" val="831924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23728" y="836712"/>
            <a:ext cx="5400600" cy="708688"/>
          </a:xfrm>
        </p:spPr>
        <p:txBody>
          <a:bodyPr>
            <a:normAutofit fontScale="90000"/>
          </a:bodyPr>
          <a:lstStyle/>
          <a:p>
            <a:pPr algn="ctr"/>
            <a:r>
              <a:rPr lang="fr-CA" sz="4400"/>
              <a:t>Code de conduite du nageur (abrégé)</a:t>
            </a:r>
          </a:p>
        </p:txBody>
      </p:sp>
      <p:sp>
        <p:nvSpPr>
          <p:cNvPr id="3" name="Espace réservé du contenu 2"/>
          <p:cNvSpPr>
            <a:spLocks noGrp="1"/>
          </p:cNvSpPr>
          <p:nvPr>
            <p:ph sz="half" idx="1"/>
          </p:nvPr>
        </p:nvSpPr>
        <p:spPr>
          <a:xfrm>
            <a:off x="534380" y="1916832"/>
            <a:ext cx="8075240" cy="4434840"/>
          </a:xfrm>
        </p:spPr>
        <p:txBody>
          <a:bodyPr>
            <a:normAutofit/>
          </a:bodyPr>
          <a:lstStyle/>
          <a:p>
            <a:pPr marL="0" indent="0">
              <a:buNone/>
            </a:pPr>
            <a:r>
              <a:rPr lang="fr-CA" sz="1800" b="1">
                <a:solidFill>
                  <a:srgbClr val="0070C0"/>
                </a:solidFill>
                <a:latin typeface="Tahoma" panose="020B0604030504040204" pitchFamily="34" charset="0"/>
                <a:ea typeface="Tahoma" panose="020B0604030504040204" pitchFamily="34" charset="0"/>
                <a:cs typeface="Tahoma" panose="020B0604030504040204" pitchFamily="34" charset="0"/>
              </a:rPr>
              <a:t>ASSIDUITÉ</a:t>
            </a:r>
          </a:p>
          <a:p>
            <a:pPr marL="0" indent="0">
              <a:buNone/>
            </a:pPr>
            <a:r>
              <a:rPr lang="fr-CA" sz="1800" b="1">
                <a:latin typeface="Tahoma" panose="020B0604030504040204" pitchFamily="34" charset="0"/>
                <a:ea typeface="Tahoma" panose="020B0604030504040204" pitchFamily="34" charset="0"/>
                <a:cs typeface="Tahoma" panose="020B0604030504040204" pitchFamily="34" charset="0"/>
              </a:rPr>
              <a:t>En tant que nageur du club </a:t>
            </a:r>
            <a:r>
              <a:rPr lang="fr-CA" sz="1800" b="1" err="1">
                <a:latin typeface="Tahoma" panose="020B0604030504040204" pitchFamily="34" charset="0"/>
                <a:ea typeface="Tahoma" panose="020B0604030504040204" pitchFamily="34" charset="0"/>
                <a:cs typeface="Tahoma" panose="020B0604030504040204" pitchFamily="34" charset="0"/>
              </a:rPr>
              <a:t>Velox</a:t>
            </a:r>
            <a:r>
              <a:rPr lang="fr-CA" sz="1800" b="1">
                <a:latin typeface="Tahoma" panose="020B0604030504040204" pitchFamily="34" charset="0"/>
                <a:ea typeface="Tahoma" panose="020B0604030504040204" pitchFamily="34" charset="0"/>
                <a:cs typeface="Tahoma" panose="020B0604030504040204" pitchFamily="34" charset="0"/>
              </a:rPr>
              <a:t>, je m'engage à me présenter à tous mes entrainements et surtout être prêt et commencer à l'heure prévue par mon horaire d'entrainement</a:t>
            </a:r>
          </a:p>
          <a:p>
            <a:pPr marL="0" indent="0">
              <a:buNone/>
            </a:pPr>
            <a:r>
              <a:rPr lang="fr-CA" sz="1800" b="1">
                <a:latin typeface="Tahoma" panose="020B0604030504040204" pitchFamily="34" charset="0"/>
                <a:ea typeface="Tahoma" panose="020B0604030504040204" pitchFamily="34" charset="0"/>
                <a:cs typeface="Tahoma" panose="020B0604030504040204" pitchFamily="34" charset="0"/>
              </a:rPr>
              <a:t> </a:t>
            </a:r>
          </a:p>
          <a:p>
            <a:pPr marL="0" indent="0">
              <a:buNone/>
            </a:pPr>
            <a:r>
              <a:rPr lang="fr-CA" sz="1800" b="1">
                <a:solidFill>
                  <a:srgbClr val="0070C0"/>
                </a:solidFill>
                <a:latin typeface="Tahoma" panose="020B0604030504040204" pitchFamily="34" charset="0"/>
                <a:ea typeface="Tahoma" panose="020B0604030504040204" pitchFamily="34" charset="0"/>
                <a:cs typeface="Tahoma" panose="020B0604030504040204" pitchFamily="34" charset="0"/>
              </a:rPr>
              <a:t>COMPORTEMENT</a:t>
            </a:r>
          </a:p>
          <a:p>
            <a:pPr marL="0" indent="0">
              <a:buNone/>
            </a:pPr>
            <a:r>
              <a:rPr lang="fr-CA" sz="1800" b="1">
                <a:latin typeface="Tahoma" panose="020B0604030504040204" pitchFamily="34" charset="0"/>
                <a:ea typeface="Tahoma" panose="020B0604030504040204" pitchFamily="34" charset="0"/>
                <a:cs typeface="Tahoma" panose="020B0604030504040204" pitchFamily="34" charset="0"/>
              </a:rPr>
              <a:t>En tout temps, je dois respecter les autres nageurs et mon entraineur.  </a:t>
            </a:r>
          </a:p>
          <a:p>
            <a:pPr marL="0" indent="0">
              <a:buNone/>
            </a:pPr>
            <a:endParaRPr lang="fr-CA" sz="1800" b="1">
              <a:latin typeface="Tahoma" panose="020B0604030504040204" pitchFamily="34" charset="0"/>
              <a:ea typeface="Tahoma" panose="020B0604030504040204" pitchFamily="34" charset="0"/>
              <a:cs typeface="Tahoma" panose="020B0604030504040204" pitchFamily="34" charset="0"/>
            </a:endParaRPr>
          </a:p>
          <a:p>
            <a:pPr marL="0" indent="0">
              <a:buNone/>
            </a:pPr>
            <a:r>
              <a:rPr lang="fr-CA" sz="1800" b="1">
                <a:solidFill>
                  <a:srgbClr val="0070C0"/>
                </a:solidFill>
                <a:latin typeface="Tahoma" panose="020B0604030504040204" pitchFamily="34" charset="0"/>
                <a:ea typeface="Tahoma" panose="020B0604030504040204" pitchFamily="34" charset="0"/>
                <a:cs typeface="Tahoma" panose="020B0604030504040204" pitchFamily="34" charset="0"/>
              </a:rPr>
              <a:t>EFFORT A L'ENTRAÎNEMENT</a:t>
            </a:r>
          </a:p>
          <a:p>
            <a:pPr marL="0" indent="0">
              <a:buNone/>
            </a:pPr>
            <a:r>
              <a:rPr lang="fr-CA" sz="1800" b="1">
                <a:latin typeface="Tahoma" panose="020B0604030504040204" pitchFamily="34" charset="0"/>
                <a:ea typeface="Tahoma" panose="020B0604030504040204" pitchFamily="34" charset="0"/>
                <a:cs typeface="Tahoma" panose="020B0604030504040204" pitchFamily="34" charset="0"/>
              </a:rPr>
              <a:t>En tout temps je fourni le meilleur de moi-même lors des entrainements et des compétitions. </a:t>
            </a:r>
          </a:p>
        </p:txBody>
      </p:sp>
      <p:pic>
        <p:nvPicPr>
          <p:cNvPr id="4" name="Image 3">
            <a:extLst>
              <a:ext uri="{FF2B5EF4-FFF2-40B4-BE49-F238E27FC236}">
                <a16:creationId xmlns:a16="http://schemas.microsoft.com/office/drawing/2014/main" id="{52C1333B-6E91-C63A-CA3A-E2AE237701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204632"/>
            <a:ext cx="1106134" cy="1340768"/>
          </a:xfrm>
          <a:prstGeom prst="rect">
            <a:avLst/>
          </a:prstGeom>
        </p:spPr>
      </p:pic>
    </p:spTree>
    <p:extLst>
      <p:ext uri="{BB962C8B-B14F-4D97-AF65-F5344CB8AC3E}">
        <p14:creationId xmlns:p14="http://schemas.microsoft.com/office/powerpoint/2010/main" val="587797921"/>
      </p:ext>
    </p:extLst>
  </p:cSld>
  <p:clrMapOvr>
    <a:masterClrMapping/>
  </p:clrMapOvr>
  <p:transition spd="slow" advTm="10000"/>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11" name="Rectangle 10">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cxnSp>
        <p:nvCxnSpPr>
          <p:cNvPr id="13" name="Straight Connector 12">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Lunettes de natation sur le côté d’une allée de piscine">
            <a:extLst>
              <a:ext uri="{FF2B5EF4-FFF2-40B4-BE49-F238E27FC236}">
                <a16:creationId xmlns:a16="http://schemas.microsoft.com/office/drawing/2014/main" id="{40D658D4-974E-2B6C-AE0D-40779D6B9FC3}"/>
              </a:ext>
            </a:extLst>
          </p:cNvPr>
          <p:cNvPicPr>
            <a:picLocks noChangeAspect="1"/>
          </p:cNvPicPr>
          <p:nvPr/>
        </p:nvPicPr>
        <p:blipFill rotWithShape="1">
          <a:blip r:embed="rId2"/>
          <a:srcRect l="25002" r="41571" b="-1"/>
          <a:stretch/>
        </p:blipFill>
        <p:spPr>
          <a:xfrm>
            <a:off x="0" y="0"/>
            <a:ext cx="3434209" cy="6857990"/>
          </a:xfrm>
          <a:prstGeom prst="rect">
            <a:avLst/>
          </a:prstGeom>
        </p:spPr>
      </p:pic>
      <p:sp>
        <p:nvSpPr>
          <p:cNvPr id="15" name="Rectangle 14">
            <a:extLst>
              <a:ext uri="{FF2B5EF4-FFF2-40B4-BE49-F238E27FC236}">
                <a16:creationId xmlns:a16="http://schemas.microsoft.com/office/drawing/2014/main" id="{F4C359F3-25B2-4E2B-8713-5583EAF4C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479799" y="0"/>
            <a:ext cx="56642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2" name="Titre 1">
            <a:extLst>
              <a:ext uri="{FF2B5EF4-FFF2-40B4-BE49-F238E27FC236}">
                <a16:creationId xmlns:a16="http://schemas.microsoft.com/office/drawing/2014/main" id="{3812C102-BB5D-EC46-46D3-6DF52D189E94}"/>
              </a:ext>
            </a:extLst>
          </p:cNvPr>
          <p:cNvSpPr>
            <a:spLocks noGrp="1"/>
          </p:cNvSpPr>
          <p:nvPr>
            <p:ph type="title"/>
          </p:nvPr>
        </p:nvSpPr>
        <p:spPr>
          <a:xfrm>
            <a:off x="3843154" y="280219"/>
            <a:ext cx="4754880" cy="623707"/>
          </a:xfrm>
        </p:spPr>
        <p:txBody>
          <a:bodyPr vert="horz" lIns="91440" tIns="45720" rIns="91440" bIns="45720" rtlCol="0" anchor="b">
            <a:normAutofit/>
          </a:bodyPr>
          <a:lstStyle/>
          <a:p>
            <a:r>
              <a:rPr lang="en-US" sz="3500" kern="1200" spc="-50" baseline="0">
                <a:latin typeface="+mj-lt"/>
                <a:ea typeface="+mj-ea"/>
                <a:cs typeface="+mj-cs"/>
              </a:rPr>
              <a:t>Matériel à avoir</a:t>
            </a:r>
            <a:endParaRPr lang="en-US" sz="3500" kern="1200" spc="-50" baseline="0" dirty="0">
              <a:latin typeface="+mj-lt"/>
              <a:ea typeface="+mj-ea"/>
              <a:cs typeface="+mj-cs"/>
            </a:endParaRPr>
          </a:p>
        </p:txBody>
      </p:sp>
      <p:sp>
        <p:nvSpPr>
          <p:cNvPr id="17" name="Rectangle 16">
            <a:extLst>
              <a:ext uri="{FF2B5EF4-FFF2-40B4-BE49-F238E27FC236}">
                <a16:creationId xmlns:a16="http://schemas.microsoft.com/office/drawing/2014/main" id="{B026EB53-A064-438C-B0CD-AC150363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4229"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3" name="Espace réservé du contenu 2">
            <a:extLst>
              <a:ext uri="{FF2B5EF4-FFF2-40B4-BE49-F238E27FC236}">
                <a16:creationId xmlns:a16="http://schemas.microsoft.com/office/drawing/2014/main" id="{6ECAAE29-316A-F4C3-61F8-E96E72F993BA}"/>
              </a:ext>
            </a:extLst>
          </p:cNvPr>
          <p:cNvSpPr>
            <a:spLocks noGrp="1"/>
          </p:cNvSpPr>
          <p:nvPr>
            <p:ph idx="1"/>
          </p:nvPr>
        </p:nvSpPr>
        <p:spPr>
          <a:xfrm>
            <a:off x="3843154" y="1140542"/>
            <a:ext cx="4754880" cy="5437239"/>
          </a:xfrm>
        </p:spPr>
        <p:txBody>
          <a:bodyPr vert="horz" lIns="0" tIns="45720" rIns="0" bIns="45720" rtlCol="0">
            <a:normAutofit fontScale="92500" lnSpcReduction="10000"/>
          </a:bodyPr>
          <a:lstStyle/>
          <a:p>
            <a:pPr>
              <a:spcAft>
                <a:spcPts val="600"/>
              </a:spcAft>
            </a:pPr>
            <a:r>
              <a:rPr lang="en-US" sz="1700" b="1" u="sng">
                <a:solidFill>
                  <a:srgbClr val="FFFFFF"/>
                </a:solidFill>
              </a:rPr>
              <a:t>Chaque nageur doit avoir</a:t>
            </a:r>
          </a:p>
          <a:p>
            <a:pPr>
              <a:spcBef>
                <a:spcPts val="0"/>
              </a:spcBef>
              <a:buClr>
                <a:srgbClr val="00B0F0"/>
              </a:buClr>
              <a:buFont typeface="Arial" panose="020B0604020202020204" pitchFamily="34" charset="0"/>
              <a:buChar char="•"/>
            </a:pPr>
            <a:r>
              <a:rPr lang="en-US" sz="1700">
                <a:solidFill>
                  <a:srgbClr val="FFFFFF"/>
                </a:solidFill>
              </a:rPr>
              <a:t>son </a:t>
            </a:r>
            <a:r>
              <a:rPr lang="en-US" sz="1700" b="1">
                <a:solidFill>
                  <a:srgbClr val="FFFFFF"/>
                </a:solidFill>
              </a:rPr>
              <a:t>maillot de bain, </a:t>
            </a:r>
          </a:p>
          <a:p>
            <a:pPr>
              <a:spcBef>
                <a:spcPts val="0"/>
              </a:spcBef>
              <a:buClr>
                <a:srgbClr val="00B0F0"/>
              </a:buClr>
              <a:buFont typeface="Arial" panose="020B0604020202020204" pitchFamily="34" charset="0"/>
              <a:buChar char="•"/>
            </a:pPr>
            <a:r>
              <a:rPr lang="en-US" sz="1700" b="1">
                <a:solidFill>
                  <a:srgbClr val="FFFFFF"/>
                </a:solidFill>
              </a:rPr>
              <a:t>ses lunettes de natation, </a:t>
            </a:r>
          </a:p>
          <a:p>
            <a:pPr>
              <a:spcBef>
                <a:spcPts val="0"/>
              </a:spcBef>
              <a:buClr>
                <a:srgbClr val="00B0F0"/>
              </a:buClr>
              <a:buFont typeface="Arial" panose="020B0604020202020204" pitchFamily="34" charset="0"/>
              <a:buChar char="•"/>
            </a:pPr>
            <a:r>
              <a:rPr lang="en-US" sz="1700" b="1">
                <a:solidFill>
                  <a:srgbClr val="FFFFFF"/>
                </a:solidFill>
              </a:rPr>
              <a:t>une serviette et </a:t>
            </a:r>
          </a:p>
          <a:p>
            <a:pPr>
              <a:spcBef>
                <a:spcPts val="0"/>
              </a:spcBef>
              <a:buClr>
                <a:srgbClr val="00B0F0"/>
              </a:buClr>
              <a:buFont typeface="Arial" panose="020B0604020202020204" pitchFamily="34" charset="0"/>
              <a:buChar char="•"/>
            </a:pPr>
            <a:r>
              <a:rPr lang="en-US" sz="1700" b="1">
                <a:solidFill>
                  <a:srgbClr val="FFFFFF"/>
                </a:solidFill>
              </a:rPr>
              <a:t>une planche de natation</a:t>
            </a:r>
            <a:r>
              <a:rPr lang="en-US" sz="1700">
                <a:solidFill>
                  <a:srgbClr val="FFFFFF"/>
                </a:solidFill>
              </a:rPr>
              <a:t>.   </a:t>
            </a:r>
          </a:p>
          <a:p>
            <a:pPr>
              <a:spcBef>
                <a:spcPts val="0"/>
              </a:spcBef>
              <a:buClr>
                <a:srgbClr val="00B0F0"/>
              </a:buClr>
              <a:buFont typeface="Arial" panose="020B0604020202020204" pitchFamily="34" charset="0"/>
              <a:buChar char="•"/>
            </a:pPr>
            <a:endParaRPr lang="en-US" sz="1700">
              <a:solidFill>
                <a:srgbClr val="FFFFFF"/>
              </a:solidFill>
            </a:endParaRPr>
          </a:p>
          <a:p>
            <a:pPr>
              <a:spcBef>
                <a:spcPts val="0"/>
              </a:spcBef>
              <a:buClr>
                <a:srgbClr val="00B0F0"/>
              </a:buClr>
              <a:buFont typeface="Arial" panose="020B0604020202020204" pitchFamily="34" charset="0"/>
              <a:buChar char="•"/>
            </a:pPr>
            <a:r>
              <a:rPr lang="en-US" sz="1700">
                <a:solidFill>
                  <a:srgbClr val="FFFFFF"/>
                </a:solidFill>
              </a:rPr>
              <a:t>Pour les niveaux V3 et V4 l’achat du pull</a:t>
            </a:r>
          </a:p>
          <a:p>
            <a:pPr>
              <a:spcBef>
                <a:spcPts val="0"/>
              </a:spcBef>
              <a:buClr>
                <a:srgbClr val="00B0F0"/>
              </a:buClr>
              <a:buFont typeface="Arial" panose="020B0604020202020204" pitchFamily="34" charset="0"/>
              <a:buChar char="•"/>
            </a:pPr>
            <a:r>
              <a:rPr lang="en-US" sz="1700">
                <a:solidFill>
                  <a:srgbClr val="FFFFFF"/>
                </a:solidFill>
              </a:rPr>
              <a:t>Pour les V4 on ajoute les palettes.  </a:t>
            </a:r>
          </a:p>
          <a:p>
            <a:pPr>
              <a:spcBef>
                <a:spcPts val="0"/>
              </a:spcBef>
              <a:buClr>
                <a:srgbClr val="00B0F0"/>
              </a:buClr>
              <a:buFont typeface="Arial" panose="020B0604020202020204" pitchFamily="34" charset="0"/>
              <a:buChar char="•"/>
            </a:pPr>
            <a:endParaRPr lang="en-US" sz="1700">
              <a:solidFill>
                <a:srgbClr val="FFFFFF"/>
              </a:solidFill>
            </a:endParaRPr>
          </a:p>
          <a:p>
            <a:pPr>
              <a:buClr>
                <a:srgbClr val="00B0F0"/>
              </a:buClr>
              <a:buFont typeface="Arial" panose="020B0604020202020204" pitchFamily="34" charset="0"/>
              <a:buChar char="•"/>
            </a:pPr>
            <a:r>
              <a:rPr lang="en-US" sz="1700" b="1" u="sng">
                <a:solidFill>
                  <a:srgbClr val="FFFFFF"/>
                </a:solidFill>
              </a:rPr>
              <a:t>En entrainement</a:t>
            </a:r>
          </a:p>
          <a:p>
            <a:pPr>
              <a:buClr>
                <a:srgbClr val="00B0F0"/>
              </a:buClr>
              <a:buFont typeface="Arial" panose="020B0604020202020204" pitchFamily="34" charset="0"/>
              <a:buChar char="•"/>
            </a:pPr>
            <a:r>
              <a:rPr lang="en-US" sz="1700">
                <a:solidFill>
                  <a:srgbClr val="FFFFFF"/>
                </a:solidFill>
              </a:rPr>
              <a:t>le port du casque de bain n’est pas obligatoire mais très fortement recommandé. </a:t>
            </a:r>
          </a:p>
          <a:p>
            <a:pPr>
              <a:buClr>
                <a:srgbClr val="00B0F0"/>
              </a:buClr>
              <a:buFont typeface="Arial" panose="020B0604020202020204" pitchFamily="34" charset="0"/>
              <a:buChar char="•"/>
            </a:pPr>
            <a:r>
              <a:rPr lang="en-US" sz="1700">
                <a:solidFill>
                  <a:srgbClr val="FFFFFF"/>
                </a:solidFill>
              </a:rPr>
              <a:t>Si les cheveux sont longs, ils doivent être attachés.</a:t>
            </a:r>
          </a:p>
          <a:p>
            <a:pPr>
              <a:buClr>
                <a:srgbClr val="00B0F0"/>
              </a:buClr>
              <a:buFont typeface="Arial" panose="020B0604020202020204" pitchFamily="34" charset="0"/>
              <a:buChar char="•"/>
            </a:pPr>
            <a:r>
              <a:rPr lang="en-US" sz="1700">
                <a:solidFill>
                  <a:srgbClr val="FFFFFF"/>
                </a:solidFill>
              </a:rPr>
              <a:t>Dès que les cheveux arrivent aux yeux, le </a:t>
            </a:r>
            <a:r>
              <a:rPr lang="en-US" sz="1700" b="1">
                <a:solidFill>
                  <a:srgbClr val="FFFFFF"/>
                </a:solidFill>
              </a:rPr>
              <a:t>casque de bain </a:t>
            </a:r>
            <a:r>
              <a:rPr lang="en-US" sz="1700">
                <a:solidFill>
                  <a:srgbClr val="FFFFFF"/>
                </a:solidFill>
              </a:rPr>
              <a:t>est requis.  </a:t>
            </a:r>
          </a:p>
          <a:p>
            <a:endParaRPr lang="en-US" sz="1700">
              <a:solidFill>
                <a:srgbClr val="FFFFFF"/>
              </a:solidFill>
            </a:endParaRPr>
          </a:p>
          <a:p>
            <a:r>
              <a:rPr lang="en-US" sz="1700" b="1" u="sng">
                <a:solidFill>
                  <a:srgbClr val="FFFFFF"/>
                </a:solidFill>
              </a:rPr>
              <a:t>En compétition</a:t>
            </a:r>
          </a:p>
          <a:p>
            <a:r>
              <a:rPr lang="en-US" sz="1700">
                <a:solidFill>
                  <a:srgbClr val="FFFFFF"/>
                </a:solidFill>
              </a:rPr>
              <a:t>le port du casque de bain du club et le t-shirt est obligatoire.</a:t>
            </a:r>
          </a:p>
          <a:p>
            <a:endParaRPr lang="en-US" sz="1000">
              <a:solidFill>
                <a:srgbClr val="FFFFFF"/>
              </a:solidFill>
            </a:endParaRPr>
          </a:p>
          <a:p>
            <a:endParaRPr lang="en-US" sz="1000">
              <a:solidFill>
                <a:srgbClr val="FFFFFF"/>
              </a:solidFill>
            </a:endParaRPr>
          </a:p>
          <a:p>
            <a:endParaRPr lang="en-US" sz="1000">
              <a:solidFill>
                <a:srgbClr val="FFFFFF"/>
              </a:solidFill>
            </a:endParaRPr>
          </a:p>
          <a:p>
            <a:endParaRPr lang="en-US" sz="1000" b="1">
              <a:solidFill>
                <a:srgbClr val="FFFFFF"/>
              </a:solidFill>
            </a:endParaRPr>
          </a:p>
          <a:p>
            <a:endParaRPr lang="en-US" sz="1000" dirty="0">
              <a:solidFill>
                <a:srgbClr val="FFFFFF"/>
              </a:solidFill>
            </a:endParaRPr>
          </a:p>
        </p:txBody>
      </p:sp>
    </p:spTree>
    <p:extLst>
      <p:ext uri="{BB962C8B-B14F-4D97-AF65-F5344CB8AC3E}">
        <p14:creationId xmlns:p14="http://schemas.microsoft.com/office/powerpoint/2010/main" val="60434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 name="Rectangle 110">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113" name="Rectangle 112">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cxnSp>
        <p:nvCxnSpPr>
          <p:cNvPr id="115" name="Straight Connector 114">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17" name="Rectangle 116">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2" name="Titre 1">
            <a:extLst>
              <a:ext uri="{FF2B5EF4-FFF2-40B4-BE49-F238E27FC236}">
                <a16:creationId xmlns:a16="http://schemas.microsoft.com/office/drawing/2014/main" id="{827001E2-19FF-4870-F712-DF2D2ADB71FF}"/>
              </a:ext>
            </a:extLst>
          </p:cNvPr>
          <p:cNvSpPr>
            <a:spLocks noGrp="1"/>
          </p:cNvSpPr>
          <p:nvPr>
            <p:ph type="title"/>
          </p:nvPr>
        </p:nvSpPr>
        <p:spPr>
          <a:xfrm>
            <a:off x="369277" y="516835"/>
            <a:ext cx="2313633" cy="5772840"/>
          </a:xfrm>
        </p:spPr>
        <p:txBody>
          <a:bodyPr vert="horz" lIns="91440" tIns="45720" rIns="91440" bIns="45720" rtlCol="0" anchor="ctr">
            <a:normAutofit/>
          </a:bodyPr>
          <a:lstStyle/>
          <a:p>
            <a:pPr algn="ctr"/>
            <a:r>
              <a:rPr lang="en-US" sz="4800"/>
              <a:t>Pour la sécurité de vos biens et le respect de tous</a:t>
            </a:r>
          </a:p>
        </p:txBody>
      </p:sp>
      <p:sp>
        <p:nvSpPr>
          <p:cNvPr id="121" name="Rectangle 120">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graphicFrame>
        <p:nvGraphicFramePr>
          <p:cNvPr id="62" name="Espace réservé du contenu 2">
            <a:extLst>
              <a:ext uri="{FF2B5EF4-FFF2-40B4-BE49-F238E27FC236}">
                <a16:creationId xmlns:a16="http://schemas.microsoft.com/office/drawing/2014/main" id="{8E2B0F35-4CE9-33EA-C66E-DC714A209488}"/>
              </a:ext>
            </a:extLst>
          </p:cNvPr>
          <p:cNvGraphicFramePr>
            <a:graphicFrameLocks noGrp="1"/>
          </p:cNvGraphicFramePr>
          <p:nvPr>
            <p:ph idx="1"/>
            <p:extLst>
              <p:ext uri="{D42A27DB-BD31-4B8C-83A1-F6EECF244321}">
                <p14:modId xmlns:p14="http://schemas.microsoft.com/office/powerpoint/2010/main" val="617703118"/>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3459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68924A-C987-43A1-26CD-6CE287EDA0A5}"/>
              </a:ext>
            </a:extLst>
          </p:cNvPr>
          <p:cNvSpPr>
            <a:spLocks noGrp="1"/>
          </p:cNvSpPr>
          <p:nvPr>
            <p:ph type="title"/>
          </p:nvPr>
        </p:nvSpPr>
        <p:spPr>
          <a:xfrm>
            <a:off x="822960" y="286605"/>
            <a:ext cx="7543800" cy="910148"/>
          </a:xfrm>
        </p:spPr>
        <p:txBody>
          <a:bodyPr/>
          <a:lstStyle/>
          <a:p>
            <a:r>
              <a:rPr lang="fr-CA"/>
              <a:t>Pour vous aider</a:t>
            </a:r>
          </a:p>
        </p:txBody>
      </p:sp>
      <p:sp>
        <p:nvSpPr>
          <p:cNvPr id="3" name="Espace réservé du contenu 2">
            <a:extLst>
              <a:ext uri="{FF2B5EF4-FFF2-40B4-BE49-F238E27FC236}">
                <a16:creationId xmlns:a16="http://schemas.microsoft.com/office/drawing/2014/main" id="{A0085D72-C5BA-F326-8F52-EAD036C492A1}"/>
              </a:ext>
            </a:extLst>
          </p:cNvPr>
          <p:cNvSpPr>
            <a:spLocks noGrp="1"/>
          </p:cNvSpPr>
          <p:nvPr>
            <p:ph sz="half" idx="1"/>
          </p:nvPr>
        </p:nvSpPr>
        <p:spPr>
          <a:xfrm>
            <a:off x="822960" y="1845734"/>
            <a:ext cx="7543800" cy="4103546"/>
          </a:xfrm>
        </p:spPr>
        <p:txBody>
          <a:bodyPr>
            <a:normAutofit/>
          </a:bodyPr>
          <a:lstStyle/>
          <a:p>
            <a:r>
              <a:rPr lang="fr-CA" sz="2800">
                <a:solidFill>
                  <a:srgbClr val="002060"/>
                </a:solidFill>
              </a:rPr>
              <a:t>Au club nous vendons à prix très abordable des lunettes de natation, des maillots et casque de bain.</a:t>
            </a:r>
          </a:p>
          <a:p>
            <a:r>
              <a:rPr lang="fr-CA" sz="2800">
                <a:solidFill>
                  <a:srgbClr val="002060"/>
                </a:solidFill>
              </a:rPr>
              <a:t>Nous avons aussi du matériel en liquidation.</a:t>
            </a:r>
          </a:p>
          <a:p>
            <a:r>
              <a:rPr lang="fr-CA" sz="2800">
                <a:solidFill>
                  <a:srgbClr val="002060"/>
                </a:solidFill>
              </a:rPr>
              <a:t>Habituellement, nous sommes disponibles les lundis et mercredis de 17h00 à 18h15 ainsi que le dimanche de 16h30 à 17h30.  Vous pouvez toujours communiquer vos besoins au:  admin@clubvelox.ca.</a:t>
            </a:r>
          </a:p>
        </p:txBody>
      </p:sp>
    </p:spTree>
    <p:extLst>
      <p:ext uri="{BB962C8B-B14F-4D97-AF65-F5344CB8AC3E}">
        <p14:creationId xmlns:p14="http://schemas.microsoft.com/office/powerpoint/2010/main" val="2553603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11" name="Rectangle 10">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cxnSp>
        <p:nvCxnSpPr>
          <p:cNvPr id="13" name="Straight Connector 12">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2" name="Titre 1">
            <a:extLst>
              <a:ext uri="{FF2B5EF4-FFF2-40B4-BE49-F238E27FC236}">
                <a16:creationId xmlns:a16="http://schemas.microsoft.com/office/drawing/2014/main" id="{4F6C425F-EC0E-E230-1C15-191ECA920AE2}"/>
              </a:ext>
            </a:extLst>
          </p:cNvPr>
          <p:cNvSpPr>
            <a:spLocks noGrp="1"/>
          </p:cNvSpPr>
          <p:nvPr>
            <p:ph type="title"/>
          </p:nvPr>
        </p:nvSpPr>
        <p:spPr>
          <a:xfrm>
            <a:off x="369277" y="605896"/>
            <a:ext cx="2313633" cy="5646208"/>
          </a:xfrm>
        </p:spPr>
        <p:txBody>
          <a:bodyPr vert="horz" lIns="91440" tIns="45720" rIns="91440" bIns="45720" rtlCol="0" anchor="ctr">
            <a:normAutofit/>
          </a:bodyPr>
          <a:lstStyle/>
          <a:p>
            <a:r>
              <a:rPr lang="en-US" sz="4400">
                <a:solidFill>
                  <a:srgbClr val="FFFFFF"/>
                </a:solidFill>
              </a:rPr>
              <a:t>Passion !</a:t>
            </a:r>
            <a:br>
              <a:rPr lang="en-US" sz="2600">
                <a:solidFill>
                  <a:srgbClr val="FFFFFF"/>
                </a:solidFill>
              </a:rPr>
            </a:br>
            <a:br>
              <a:rPr lang="en-US" sz="2600">
                <a:solidFill>
                  <a:srgbClr val="FFFFFF"/>
                </a:solidFill>
              </a:rPr>
            </a:br>
            <a:br>
              <a:rPr lang="en-US" sz="2600">
                <a:solidFill>
                  <a:srgbClr val="FFFFFF"/>
                </a:solidFill>
              </a:rPr>
            </a:br>
            <a:br>
              <a:rPr lang="en-US" sz="2600">
                <a:solidFill>
                  <a:srgbClr val="FFFFFF"/>
                </a:solidFill>
              </a:rPr>
            </a:br>
            <a:br>
              <a:rPr lang="en-US" sz="2600">
                <a:solidFill>
                  <a:srgbClr val="FFFFFF"/>
                </a:solidFill>
              </a:rPr>
            </a:br>
            <a:br>
              <a:rPr lang="en-US" sz="2600">
                <a:solidFill>
                  <a:srgbClr val="FFFFFF"/>
                </a:solidFill>
              </a:rPr>
            </a:br>
            <a:br>
              <a:rPr lang="en-US" sz="2600">
                <a:solidFill>
                  <a:srgbClr val="FFFFFF"/>
                </a:solidFill>
              </a:rPr>
            </a:br>
            <a:br>
              <a:rPr lang="en-US" sz="2600">
                <a:solidFill>
                  <a:srgbClr val="FFFFFF"/>
                </a:solidFill>
              </a:rPr>
            </a:br>
            <a:br>
              <a:rPr lang="en-US" sz="2600">
                <a:solidFill>
                  <a:srgbClr val="FFFFFF"/>
                </a:solidFill>
              </a:rPr>
            </a:br>
            <a:br>
              <a:rPr lang="en-US" sz="2600">
                <a:solidFill>
                  <a:srgbClr val="FFFFFF"/>
                </a:solidFill>
              </a:rPr>
            </a:br>
            <a:endParaRPr lang="en-US" sz="2600">
              <a:solidFill>
                <a:srgbClr val="FFFFFF"/>
              </a:solidFill>
            </a:endParaRPr>
          </a:p>
        </p:txBody>
      </p:sp>
      <p:sp>
        <p:nvSpPr>
          <p:cNvPr id="19" name="Rectangle 18">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4" name="Espace réservé du contenu 3">
            <a:extLst>
              <a:ext uri="{FF2B5EF4-FFF2-40B4-BE49-F238E27FC236}">
                <a16:creationId xmlns:a16="http://schemas.microsoft.com/office/drawing/2014/main" id="{3845DA72-4177-D6CA-2DEA-0DBEDCBCA41C}"/>
              </a:ext>
            </a:extLst>
          </p:cNvPr>
          <p:cNvSpPr>
            <a:spLocks noGrp="1"/>
          </p:cNvSpPr>
          <p:nvPr>
            <p:ph sz="half" idx="2"/>
          </p:nvPr>
        </p:nvSpPr>
        <p:spPr>
          <a:xfrm>
            <a:off x="3608407" y="665312"/>
            <a:ext cx="4915072" cy="5669004"/>
          </a:xfrm>
        </p:spPr>
        <p:txBody>
          <a:bodyPr vert="horz" lIns="0" tIns="45720" rIns="0" bIns="45720" rtlCol="0" anchor="ctr">
            <a:normAutofit fontScale="92500"/>
          </a:bodyPr>
          <a:lstStyle/>
          <a:p>
            <a:pPr marL="0" indent="0">
              <a:buNone/>
            </a:pPr>
            <a:r>
              <a:rPr lang="fr-CA" sz="2800"/>
              <a:t>Le Club Hippocampe a commencé ses activités en 1983 et depuis lors, nous n’avons cessé de nous améliorer et de grandir.
Trois raisons à ce succès :
La compétence, la passion, le professionnalisme et le dévouement de notre entraîneur-chef;
Une équipe dynamique et passionnée d’entraîneurs adjoints;
La participation active des membres du Conseil d’administration.</a:t>
            </a:r>
            <a:r>
              <a:rPr lang="fr-CA" sz="1600"/>
              <a:t>
</a:t>
            </a:r>
            <a:endParaRPr lang="en-US" sz="1400"/>
          </a:p>
        </p:txBody>
      </p:sp>
      <p:pic>
        <p:nvPicPr>
          <p:cNvPr id="5" name="Image 4">
            <a:extLst>
              <a:ext uri="{FF2B5EF4-FFF2-40B4-BE49-F238E27FC236}">
                <a16:creationId xmlns:a16="http://schemas.microsoft.com/office/drawing/2014/main" id="{8DAEC5EC-F157-881F-D2C8-200A830708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416" y="2996952"/>
            <a:ext cx="1456044" cy="1766954"/>
          </a:xfrm>
          <a:prstGeom prst="rect">
            <a:avLst/>
          </a:prstGeom>
        </p:spPr>
      </p:pic>
    </p:spTree>
    <p:extLst>
      <p:ext uri="{BB962C8B-B14F-4D97-AF65-F5344CB8AC3E}">
        <p14:creationId xmlns:p14="http://schemas.microsoft.com/office/powerpoint/2010/main" val="2553634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27" name="Rectangle 26">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cxnSp>
        <p:nvCxnSpPr>
          <p:cNvPr id="29" name="Straight Connector 28">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E32D3FD4-6F71-43DF-93B9-87279519C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 y="0"/>
            <a:ext cx="566090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2" name="Titre 1">
            <a:extLst>
              <a:ext uri="{FF2B5EF4-FFF2-40B4-BE49-F238E27FC236}">
                <a16:creationId xmlns:a16="http://schemas.microsoft.com/office/drawing/2014/main" id="{49A837C6-0F7A-5D71-176F-14B5340B191A}"/>
              </a:ext>
            </a:extLst>
          </p:cNvPr>
          <p:cNvSpPr>
            <a:spLocks noGrp="1"/>
          </p:cNvSpPr>
          <p:nvPr>
            <p:ph type="title"/>
          </p:nvPr>
        </p:nvSpPr>
        <p:spPr>
          <a:xfrm>
            <a:off x="822960" y="516836"/>
            <a:ext cx="4483452" cy="722552"/>
          </a:xfrm>
        </p:spPr>
        <p:txBody>
          <a:bodyPr vert="horz" lIns="91440" tIns="45720" rIns="91440" bIns="45720" rtlCol="0" anchor="b">
            <a:normAutofit/>
          </a:bodyPr>
          <a:lstStyle/>
          <a:p>
            <a:pPr algn="ctr"/>
            <a:r>
              <a:rPr lang="en-US" sz="3500" kern="1200" spc="-50" baseline="0">
                <a:solidFill>
                  <a:srgbClr val="FFFFFF"/>
                </a:solidFill>
                <a:latin typeface="+mj-lt"/>
                <a:ea typeface="+mj-ea"/>
                <a:cs typeface="+mj-cs"/>
              </a:rPr>
              <a:t>Conseil </a:t>
            </a:r>
            <a:r>
              <a:rPr lang="en-US" sz="3500" kern="1200" spc="-50" baseline="0" err="1">
                <a:solidFill>
                  <a:srgbClr val="FFFFFF"/>
                </a:solidFill>
                <a:latin typeface="+mj-lt"/>
                <a:ea typeface="+mj-ea"/>
                <a:cs typeface="+mj-cs"/>
              </a:rPr>
              <a:t>d’adminsitration</a:t>
            </a:r>
            <a:endParaRPr lang="en-US" sz="3500" kern="1200" spc="-50" baseline="0">
              <a:solidFill>
                <a:srgbClr val="FFFFFF"/>
              </a:solidFill>
              <a:latin typeface="+mj-lt"/>
              <a:ea typeface="+mj-ea"/>
              <a:cs typeface="+mj-cs"/>
            </a:endParaRPr>
          </a:p>
        </p:txBody>
      </p:sp>
      <p:sp>
        <p:nvSpPr>
          <p:cNvPr id="3" name="Espace réservé du contenu 2">
            <a:extLst>
              <a:ext uri="{FF2B5EF4-FFF2-40B4-BE49-F238E27FC236}">
                <a16:creationId xmlns:a16="http://schemas.microsoft.com/office/drawing/2014/main" id="{60FC889D-BCAC-2A24-DCA6-FE53F19B18D7}"/>
              </a:ext>
            </a:extLst>
          </p:cNvPr>
          <p:cNvSpPr>
            <a:spLocks noGrp="1"/>
          </p:cNvSpPr>
          <p:nvPr>
            <p:ph sz="half" idx="1"/>
          </p:nvPr>
        </p:nvSpPr>
        <p:spPr>
          <a:xfrm>
            <a:off x="683569" y="1406766"/>
            <a:ext cx="4622844" cy="4482205"/>
          </a:xfrm>
        </p:spPr>
        <p:txBody>
          <a:bodyPr vert="horz" lIns="0" tIns="45720" rIns="0" bIns="45720" rtlCol="0">
            <a:normAutofit lnSpcReduction="10000"/>
          </a:bodyPr>
          <a:lstStyle/>
          <a:p>
            <a:r>
              <a:rPr lang="fr-CA" sz="2400">
                <a:solidFill>
                  <a:srgbClr val="FFFFFF"/>
                </a:solidFill>
              </a:rPr>
              <a:t>Le conseil d’administration c’est : 
environ 10 réunions par année;
la possibilité d’intervenir dans les décisions du club ;
des membres qui veulent être actifs dans le club et l’aider à rester compétitif;
essentiel et obligatoire.
l’AGA qui se tiendra le 22 novembre par vidéoconférence, 3 postes seront en élections</a:t>
            </a:r>
            <a:endParaRPr lang="en-US" sz="2400">
              <a:solidFill>
                <a:srgbClr val="FFFFFF"/>
              </a:solidFill>
            </a:endParaRPr>
          </a:p>
        </p:txBody>
      </p:sp>
      <p:sp>
        <p:nvSpPr>
          <p:cNvPr id="33" name="Rectangle 32">
            <a:extLst>
              <a:ext uri="{FF2B5EF4-FFF2-40B4-BE49-F238E27FC236}">
                <a16:creationId xmlns:a16="http://schemas.microsoft.com/office/drawing/2014/main" id="{36F207B4-66C3-4A76-8D54-C2871CF80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0920"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pic>
        <p:nvPicPr>
          <p:cNvPr id="7" name="Picture 10" descr="Lunettes de natation sur le côté d’une allée de piscine">
            <a:extLst>
              <a:ext uri="{FF2B5EF4-FFF2-40B4-BE49-F238E27FC236}">
                <a16:creationId xmlns:a16="http://schemas.microsoft.com/office/drawing/2014/main" id="{710F4DBA-AC1A-0DEC-D50E-001775374E1C}"/>
              </a:ext>
            </a:extLst>
          </p:cNvPr>
          <p:cNvPicPr>
            <a:picLocks noGrp="1" noChangeAspect="1"/>
          </p:cNvPicPr>
          <p:nvPr>
            <p:ph sz="half" idx="2"/>
          </p:nvPr>
        </p:nvPicPr>
        <p:blipFill rotWithShape="1">
          <a:blip r:embed="rId2"/>
          <a:srcRect l="25316" r="41249" b="-1"/>
          <a:stretch/>
        </p:blipFill>
        <p:spPr>
          <a:xfrm>
            <a:off x="5708926" y="10"/>
            <a:ext cx="3435073" cy="6857990"/>
          </a:xfrm>
          <a:prstGeom prst="rect">
            <a:avLst/>
          </a:prstGeom>
        </p:spPr>
      </p:pic>
    </p:spTree>
    <p:extLst>
      <p:ext uri="{BB962C8B-B14F-4D97-AF65-F5344CB8AC3E}">
        <p14:creationId xmlns:p14="http://schemas.microsoft.com/office/powerpoint/2010/main" val="3567615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7">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21" name="Rectangle 9">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cxnSp>
        <p:nvCxnSpPr>
          <p:cNvPr id="22" name="Straight Connector 11">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3" name="Rectangle 13">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5">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50132BD-45F3-9CB5-01BC-2E3B10B78326}"/>
              </a:ext>
            </a:extLst>
          </p:cNvPr>
          <p:cNvSpPr>
            <a:spLocks noGrp="1"/>
          </p:cNvSpPr>
          <p:nvPr>
            <p:ph type="title"/>
          </p:nvPr>
        </p:nvSpPr>
        <p:spPr>
          <a:xfrm>
            <a:off x="723772" y="963997"/>
            <a:ext cx="2441018" cy="4938361"/>
          </a:xfrm>
        </p:spPr>
        <p:txBody>
          <a:bodyPr vert="horz" lIns="91440" tIns="45720" rIns="91440" bIns="45720" rtlCol="0" anchor="ctr">
            <a:normAutofit/>
          </a:bodyPr>
          <a:lstStyle/>
          <a:p>
            <a:pPr algn="r"/>
            <a:r>
              <a:rPr lang="en-US" sz="3500"/>
              <a:t>Financement du Club</a:t>
            </a:r>
          </a:p>
        </p:txBody>
      </p:sp>
      <p:cxnSp>
        <p:nvCxnSpPr>
          <p:cNvPr id="25" name="Straight Connector 17">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7688"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6C6F598D-6620-3FDC-EF34-076B96D72965}"/>
              </a:ext>
            </a:extLst>
          </p:cNvPr>
          <p:cNvSpPr>
            <a:spLocks noGrp="1"/>
          </p:cNvSpPr>
          <p:nvPr>
            <p:ph sz="half" idx="1"/>
          </p:nvPr>
        </p:nvSpPr>
        <p:spPr>
          <a:xfrm>
            <a:off x="3769046" y="729624"/>
            <a:ext cx="4601323" cy="5444672"/>
          </a:xfrm>
        </p:spPr>
        <p:txBody>
          <a:bodyPr vert="horz" lIns="0" tIns="45720" rIns="0" bIns="45720" rtlCol="0" anchor="ctr">
            <a:normAutofit fontScale="92500"/>
          </a:bodyPr>
          <a:lstStyle/>
          <a:p>
            <a:pPr marL="109728" indent="0">
              <a:buNone/>
            </a:pPr>
            <a:r>
              <a:rPr lang="fr-CA" sz="2300" b="1"/>
              <a:t>
Notre financement se fait par :
</a:t>
            </a:r>
            <a:r>
              <a:rPr lang="fr-CA" sz="2300" b="1">
                <a:solidFill>
                  <a:srgbClr val="0070C0"/>
                </a:solidFill>
              </a:rPr>
              <a:t>Le bénévolat </a:t>
            </a:r>
            <a:r>
              <a:rPr lang="fr-CA" sz="2300" b="1"/>
              <a:t>(votre implication fait la différence)
</a:t>
            </a:r>
            <a:r>
              <a:rPr lang="fr-CA" sz="2300" b="1">
                <a:solidFill>
                  <a:srgbClr val="FF0000"/>
                </a:solidFill>
              </a:rPr>
              <a:t>Nez rouge</a:t>
            </a:r>
            <a:r>
              <a:rPr lang="fr-CA" sz="2300" b="1"/>
              <a:t>, nous avons besoin de bénévoles sur la route pour les raccompagnements et pour les tournées mascottes
</a:t>
            </a:r>
            <a:r>
              <a:rPr lang="fr-CA" sz="2300" b="1">
                <a:solidFill>
                  <a:srgbClr val="6600CC"/>
                </a:solidFill>
              </a:rPr>
              <a:t>3-4 compétitions majeures  </a:t>
            </a:r>
            <a:r>
              <a:rPr lang="fr-CA" sz="2300" b="1"/>
              <a:t>octobre, février, décembre et avril.	
</a:t>
            </a:r>
            <a:r>
              <a:rPr lang="fr-CA" sz="2300" b="1">
                <a:solidFill>
                  <a:srgbClr val="FF9900"/>
                </a:solidFill>
              </a:rPr>
              <a:t>Camps de jour:  </a:t>
            </a:r>
            <a:r>
              <a:rPr lang="fr-CA" sz="2300" b="1"/>
              <a:t>emploi de plus de 40 étudiants.
Rappelez-vous que l’unité fait la force!
</a:t>
            </a:r>
            <a:endParaRPr lang="en-US" sz="1600"/>
          </a:p>
        </p:txBody>
      </p:sp>
    </p:spTree>
    <p:extLst>
      <p:ext uri="{BB962C8B-B14F-4D97-AF65-F5344CB8AC3E}">
        <p14:creationId xmlns:p14="http://schemas.microsoft.com/office/powerpoint/2010/main" val="1736053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17" name="Rectangle 16">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cxnSp>
        <p:nvCxnSpPr>
          <p:cNvPr id="19" name="Straight Connector 18">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2" name="Titre 1">
            <a:extLst>
              <a:ext uri="{FF2B5EF4-FFF2-40B4-BE49-F238E27FC236}">
                <a16:creationId xmlns:a16="http://schemas.microsoft.com/office/drawing/2014/main" id="{2B216602-2D2F-E039-6EC4-008C12BFFCB7}"/>
              </a:ext>
            </a:extLst>
          </p:cNvPr>
          <p:cNvSpPr>
            <a:spLocks noGrp="1"/>
          </p:cNvSpPr>
          <p:nvPr>
            <p:ph type="title"/>
          </p:nvPr>
        </p:nvSpPr>
        <p:spPr>
          <a:xfrm>
            <a:off x="355483" y="1551953"/>
            <a:ext cx="2313633" cy="3536001"/>
          </a:xfrm>
        </p:spPr>
        <p:txBody>
          <a:bodyPr vert="horz" lIns="91440" tIns="45720" rIns="91440" bIns="45720" rtlCol="0" anchor="b">
            <a:normAutofit fontScale="90000"/>
          </a:bodyPr>
          <a:lstStyle/>
          <a:p>
            <a:r>
              <a:rPr lang="fr-CA" sz="2200" b="1" kern="1200" spc="-50" baseline="0">
                <a:solidFill>
                  <a:schemeClr val="bg1"/>
                </a:solidFill>
                <a:latin typeface="+mj-lt"/>
                <a:ea typeface="+mj-ea"/>
                <a:cs typeface="+mj-cs"/>
              </a:rPr>
              <a:t>Opération Nez rouge est le seul moyen de financement pour le club. </a:t>
            </a:r>
            <a:br>
              <a:rPr lang="fr-CA" sz="2200" b="1" kern="1200" spc="-50" baseline="0">
                <a:solidFill>
                  <a:schemeClr val="bg1"/>
                </a:solidFill>
                <a:latin typeface="+mj-lt"/>
                <a:ea typeface="+mj-ea"/>
                <a:cs typeface="+mj-cs"/>
              </a:rPr>
            </a:br>
            <a:r>
              <a:rPr lang="fr-CA" sz="2200" kern="1200" spc="-50" baseline="0">
                <a:solidFill>
                  <a:schemeClr val="bg1"/>
                </a:solidFill>
                <a:latin typeface="+mj-lt"/>
                <a:ea typeface="+mj-ea"/>
                <a:cs typeface="+mj-cs"/>
              </a:rPr>
              <a:t> </a:t>
            </a:r>
            <a:br>
              <a:rPr lang="fr-CA" sz="2200" kern="1200" spc="-50" baseline="0">
                <a:solidFill>
                  <a:schemeClr val="bg1"/>
                </a:solidFill>
                <a:latin typeface="+mj-lt"/>
                <a:ea typeface="+mj-ea"/>
                <a:cs typeface="+mj-cs"/>
              </a:rPr>
            </a:br>
            <a:r>
              <a:rPr lang="fr-CA" sz="2200" spc="-50">
                <a:solidFill>
                  <a:schemeClr val="bg1"/>
                </a:solidFill>
                <a:latin typeface="+mj-lt"/>
                <a:ea typeface="+mj-ea"/>
                <a:cs typeface="+mj-cs"/>
              </a:rPr>
              <a:t>La campagne </a:t>
            </a:r>
            <a:r>
              <a:rPr lang="fr-CA" sz="2200" kern="1200" spc="-50" baseline="0">
                <a:solidFill>
                  <a:schemeClr val="bg1"/>
                </a:solidFill>
                <a:latin typeface="+mj-lt"/>
                <a:ea typeface="+mj-ea"/>
                <a:cs typeface="+mj-cs"/>
              </a:rPr>
              <a:t>permet d’amasser beaucoup d’argent pour aider les nageurs et réduire les coûts d’inscriptions.</a:t>
            </a:r>
            <a:br>
              <a:rPr lang="fr-CA" sz="3200">
                <a:solidFill>
                  <a:schemeClr val="bg1"/>
                </a:solidFill>
              </a:rPr>
            </a:br>
            <a:endParaRPr lang="en-US" sz="3100" kern="1200" spc="-50" baseline="0">
              <a:solidFill>
                <a:srgbClr val="FFFFFF"/>
              </a:solidFill>
              <a:latin typeface="+mj-lt"/>
              <a:ea typeface="+mj-ea"/>
              <a:cs typeface="+mj-cs"/>
            </a:endParaRPr>
          </a:p>
        </p:txBody>
      </p:sp>
      <p:sp>
        <p:nvSpPr>
          <p:cNvPr id="4" name="Espace réservé du contenu 3">
            <a:extLst>
              <a:ext uri="{FF2B5EF4-FFF2-40B4-BE49-F238E27FC236}">
                <a16:creationId xmlns:a16="http://schemas.microsoft.com/office/drawing/2014/main" id="{7B25CB4E-3A8A-E032-682F-078931E9D9A6}"/>
              </a:ext>
            </a:extLst>
          </p:cNvPr>
          <p:cNvSpPr>
            <a:spLocks noGrp="1"/>
          </p:cNvSpPr>
          <p:nvPr>
            <p:ph sz="half" idx="2"/>
          </p:nvPr>
        </p:nvSpPr>
        <p:spPr>
          <a:xfrm>
            <a:off x="362241" y="5146153"/>
            <a:ext cx="2313633" cy="1187920"/>
          </a:xfrm>
        </p:spPr>
        <p:txBody>
          <a:bodyPr vert="horz" lIns="0" tIns="45720" rIns="0" bIns="45720" rtlCol="0">
            <a:normAutofit fontScale="85000" lnSpcReduction="20000"/>
          </a:bodyPr>
          <a:lstStyle/>
          <a:p>
            <a:r>
              <a:rPr lang="fr-CA" sz="1900">
                <a:solidFill>
                  <a:schemeClr val="bg1"/>
                </a:solidFill>
                <a:latin typeface="+mj-lt"/>
              </a:rPr>
              <a:t>Beaucoup d’équipes sur la route = </a:t>
            </a:r>
          </a:p>
          <a:p>
            <a:r>
              <a:rPr lang="fr-CA" sz="1900">
                <a:solidFill>
                  <a:schemeClr val="bg1"/>
                </a:solidFill>
                <a:latin typeface="+mj-lt"/>
              </a:rPr>
              <a:t>+  de raccompagnements </a:t>
            </a:r>
          </a:p>
          <a:p>
            <a:r>
              <a:rPr lang="fr-CA" sz="1900">
                <a:solidFill>
                  <a:schemeClr val="bg1"/>
                </a:solidFill>
                <a:latin typeface="+mj-lt"/>
              </a:rPr>
              <a:t>Donc : ↑ des dons</a:t>
            </a:r>
          </a:p>
          <a:p>
            <a:endParaRPr lang="en-US" sz="1300">
              <a:solidFill>
                <a:srgbClr val="FFFFFF"/>
              </a:solidFill>
            </a:endParaRPr>
          </a:p>
        </p:txBody>
      </p:sp>
      <p:sp>
        <p:nvSpPr>
          <p:cNvPr id="25" name="Rectangle 24">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pic>
        <p:nvPicPr>
          <p:cNvPr id="10" name="Espace réservé du contenu 9" descr="Une image contenant herbe, personne, extérieur, groupe&#10;&#10;Description générée automatiquement">
            <a:extLst>
              <a:ext uri="{FF2B5EF4-FFF2-40B4-BE49-F238E27FC236}">
                <a16:creationId xmlns:a16="http://schemas.microsoft.com/office/drawing/2014/main" id="{EF0B54C9-A950-C952-1953-FCB1008BA02B}"/>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28216" r="10997" b="-2"/>
          <a:stretch/>
        </p:blipFill>
        <p:spPr>
          <a:xfrm>
            <a:off x="3827918" y="2335123"/>
            <a:ext cx="4656516" cy="3925245"/>
          </a:xfrm>
          <a:prstGeom prst="rect">
            <a:avLst/>
          </a:prstGeom>
        </p:spPr>
      </p:pic>
      <p:pic>
        <p:nvPicPr>
          <p:cNvPr id="3" name="Espace réservé du contenu 5">
            <a:extLst>
              <a:ext uri="{FF2B5EF4-FFF2-40B4-BE49-F238E27FC236}">
                <a16:creationId xmlns:a16="http://schemas.microsoft.com/office/drawing/2014/main" id="{27E210B9-5AFD-97CE-5CAB-F77BD6F616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241" y="196152"/>
            <a:ext cx="2145796" cy="1408179"/>
          </a:xfrm>
          <a:prstGeom prst="rect">
            <a:avLst/>
          </a:prstGeom>
        </p:spPr>
      </p:pic>
      <p:sp>
        <p:nvSpPr>
          <p:cNvPr id="5" name="ZoneTexte 4">
            <a:extLst>
              <a:ext uri="{FF2B5EF4-FFF2-40B4-BE49-F238E27FC236}">
                <a16:creationId xmlns:a16="http://schemas.microsoft.com/office/drawing/2014/main" id="{0FF5A9D8-B5A9-1EEB-784D-F0088C0A0684}"/>
              </a:ext>
            </a:extLst>
          </p:cNvPr>
          <p:cNvSpPr txBox="1"/>
          <p:nvPr/>
        </p:nvSpPr>
        <p:spPr>
          <a:xfrm>
            <a:off x="3779912" y="457686"/>
            <a:ext cx="4752528" cy="1877437"/>
          </a:xfrm>
          <a:prstGeom prst="rect">
            <a:avLst/>
          </a:prstGeom>
          <a:noFill/>
        </p:spPr>
        <p:txBody>
          <a:bodyPr wrap="square" rtlCol="0">
            <a:spAutoFit/>
          </a:bodyPr>
          <a:lstStyle/>
          <a:p>
            <a:endParaRPr lang="fr-CA">
              <a:latin typeface="Arial" panose="020B0604020202020204" pitchFamily="34" charset="0"/>
              <a:ea typeface="Calibri" panose="020F0502020204030204" pitchFamily="34" charset="0"/>
            </a:endParaRPr>
          </a:p>
          <a:p>
            <a:r>
              <a:rPr lang="fr-CA" sz="2000">
                <a:effectLst/>
                <a:latin typeface="Arial" panose="020B0604020202020204" pitchFamily="34" charset="0"/>
                <a:ea typeface="Calibri" panose="020F0502020204030204" pitchFamily="34" charset="0"/>
              </a:rPr>
              <a:t>Opération Nez rouge valorise l’adoption d’un comportement responsable pour prévenir la conduite avec les facultés affaiblies.</a:t>
            </a:r>
          </a:p>
          <a:p>
            <a:endParaRPr lang="fr-CA"/>
          </a:p>
        </p:txBody>
      </p:sp>
    </p:spTree>
    <p:extLst>
      <p:ext uri="{BB962C8B-B14F-4D97-AF65-F5344CB8AC3E}">
        <p14:creationId xmlns:p14="http://schemas.microsoft.com/office/powerpoint/2010/main" val="4033186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51" name="Rectangle 50">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cxnSp>
        <p:nvCxnSpPr>
          <p:cNvPr id="53" name="Straight Connector 52">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5" name="Rectangle 54">
            <a:extLst>
              <a:ext uri="{FF2B5EF4-FFF2-40B4-BE49-F238E27FC236}">
                <a16:creationId xmlns:a16="http://schemas.microsoft.com/office/drawing/2014/main" id="{C6417104-D4C1-4710-9982-2154A7F484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9EE6A12-CEF1-99E1-F1FE-F84E121E2743}"/>
              </a:ext>
            </a:extLst>
          </p:cNvPr>
          <p:cNvSpPr>
            <a:spLocks noGrp="1"/>
          </p:cNvSpPr>
          <p:nvPr>
            <p:ph type="title"/>
          </p:nvPr>
        </p:nvSpPr>
        <p:spPr>
          <a:xfrm>
            <a:off x="964170" y="4811728"/>
            <a:ext cx="7167653" cy="735752"/>
          </a:xfrm>
        </p:spPr>
        <p:txBody>
          <a:bodyPr vert="horz" lIns="91440" tIns="45720" rIns="91440" bIns="45720" rtlCol="0" anchor="b">
            <a:normAutofit fontScale="90000"/>
          </a:bodyPr>
          <a:lstStyle/>
          <a:p>
            <a:pPr algn="ctr"/>
            <a:r>
              <a:rPr lang="en-US">
                <a:solidFill>
                  <a:schemeClr val="tx1">
                    <a:lumMod val="85000"/>
                    <a:lumOff val="15000"/>
                  </a:schemeClr>
                </a:solidFill>
              </a:rPr>
              <a:t>Le Club de natation Hippocampe </a:t>
            </a:r>
            <a:br>
              <a:rPr lang="en-US">
                <a:solidFill>
                  <a:schemeClr val="tx1">
                    <a:lumMod val="85000"/>
                    <a:lumOff val="15000"/>
                  </a:schemeClr>
                </a:solidFill>
              </a:rPr>
            </a:br>
            <a:r>
              <a:rPr lang="en-US">
                <a:solidFill>
                  <a:schemeClr val="tx1">
                    <a:lumMod val="85000"/>
                    <a:lumOff val="15000"/>
                  </a:schemeClr>
                </a:solidFill>
              </a:rPr>
              <a:t>(1983 à 2022 ) </a:t>
            </a:r>
            <a:r>
              <a:rPr lang="en-US" err="1">
                <a:solidFill>
                  <a:schemeClr val="tx1">
                    <a:lumMod val="85000"/>
                    <a:lumOff val="15000"/>
                  </a:schemeClr>
                </a:solidFill>
              </a:rPr>
              <a:t>devient</a:t>
            </a:r>
            <a:r>
              <a:rPr lang="en-US">
                <a:solidFill>
                  <a:schemeClr val="tx1">
                    <a:lumMod val="85000"/>
                    <a:lumOff val="15000"/>
                  </a:schemeClr>
                </a:solidFill>
              </a:rPr>
              <a:t> Velox natation</a:t>
            </a:r>
          </a:p>
        </p:txBody>
      </p:sp>
      <p:pic>
        <p:nvPicPr>
          <p:cNvPr id="6" name="Espace réservé pour une image  5">
            <a:extLst>
              <a:ext uri="{FF2B5EF4-FFF2-40B4-BE49-F238E27FC236}">
                <a16:creationId xmlns:a16="http://schemas.microsoft.com/office/drawing/2014/main" id="{6B6A2CE4-5D16-6436-E18D-AA108BA06776}"/>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3313" r="3313"/>
          <a:stretch/>
        </p:blipFill>
        <p:spPr>
          <a:xfrm>
            <a:off x="720962" y="603755"/>
            <a:ext cx="3195817" cy="3602736"/>
          </a:xfrm>
          <a:prstGeom prst="rect">
            <a:avLst/>
          </a:prstGeom>
        </p:spPr>
      </p:pic>
      <p:sp>
        <p:nvSpPr>
          <p:cNvPr id="57" name="Rectangle 56">
            <a:extLst>
              <a:ext uri="{FF2B5EF4-FFF2-40B4-BE49-F238E27FC236}">
                <a16:creationId xmlns:a16="http://schemas.microsoft.com/office/drawing/2014/main" id="{626F1402-2DEC-4071-84AF-350C7BF00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7997" y="886968"/>
            <a:ext cx="48006"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a:extLst>
              <a:ext uri="{FF2B5EF4-FFF2-40B4-BE49-F238E27FC236}">
                <a16:creationId xmlns:a16="http://schemas.microsoft.com/office/drawing/2014/main" id="{2F2A65D8-8A0E-201A-0296-EBE9AE553A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8537" y="669375"/>
            <a:ext cx="2972257" cy="3602736"/>
          </a:xfrm>
          <a:prstGeom prst="rect">
            <a:avLst/>
          </a:prstGeom>
        </p:spPr>
      </p:pic>
      <p:cxnSp>
        <p:nvCxnSpPr>
          <p:cNvPr id="59" name="Straight Connector 58">
            <a:extLst>
              <a:ext uri="{FF2B5EF4-FFF2-40B4-BE49-F238E27FC236}">
                <a16:creationId xmlns:a16="http://schemas.microsoft.com/office/drawing/2014/main" id="{04733B62-1719-4677-A612-CA0AC0AD74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0814" y="5618770"/>
            <a:ext cx="78867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DA52A394-10F4-4AA5-90E4-634D1E919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63" name="Rectangle 62">
            <a:extLst>
              <a:ext uri="{FF2B5EF4-FFF2-40B4-BE49-F238E27FC236}">
                <a16:creationId xmlns:a16="http://schemas.microsoft.com/office/drawing/2014/main" id="{07BDDC51-8BB2-42BE-8EA8-39B3E9AC1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Tree>
    <p:extLst>
      <p:ext uri="{BB962C8B-B14F-4D97-AF65-F5344CB8AC3E}">
        <p14:creationId xmlns:p14="http://schemas.microsoft.com/office/powerpoint/2010/main" val="267032073"/>
      </p:ext>
    </p:extLst>
  </p:cSld>
  <p:clrMapOvr>
    <a:masterClrMapping/>
  </p:clrMapOvr>
  <p:transition spd="med" advClick="0" advTm="5000"/>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12" name="Rectangle 11">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14" name="Rectangle 13">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043" y="457200"/>
            <a:ext cx="8455914"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2049" y="521208"/>
            <a:ext cx="8359902"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texte, Noël, dessin humoristique, clipart&#10;&#10;Description générée automatiquement">
            <a:extLst>
              <a:ext uri="{FF2B5EF4-FFF2-40B4-BE49-F238E27FC236}">
                <a16:creationId xmlns:a16="http://schemas.microsoft.com/office/drawing/2014/main" id="{A2D98E86-2B57-0075-20FD-FE4E64EB890A}"/>
              </a:ext>
            </a:extLst>
          </p:cNvPr>
          <p:cNvPicPr>
            <a:picLocks noChangeAspect="1"/>
          </p:cNvPicPr>
          <p:nvPr/>
        </p:nvPicPr>
        <p:blipFill>
          <a:blip r:embed="rId2"/>
          <a:stretch>
            <a:fillRect/>
          </a:stretch>
        </p:blipFill>
        <p:spPr>
          <a:xfrm>
            <a:off x="707517" y="1264657"/>
            <a:ext cx="7752969" cy="4322279"/>
          </a:xfrm>
          <a:prstGeom prst="rect">
            <a:avLst/>
          </a:prstGeom>
        </p:spPr>
      </p:pic>
      <p:sp>
        <p:nvSpPr>
          <p:cNvPr id="6" name="ZoneTexte 5">
            <a:extLst>
              <a:ext uri="{FF2B5EF4-FFF2-40B4-BE49-F238E27FC236}">
                <a16:creationId xmlns:a16="http://schemas.microsoft.com/office/drawing/2014/main" id="{C9CE4EEF-5B50-C437-045A-6A70257DC4FB}"/>
              </a:ext>
            </a:extLst>
          </p:cNvPr>
          <p:cNvSpPr txBox="1"/>
          <p:nvPr/>
        </p:nvSpPr>
        <p:spPr>
          <a:xfrm>
            <a:off x="571500" y="5443303"/>
            <a:ext cx="3607008" cy="8244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4999"/>
              </a:lnSpc>
            </a:pPr>
            <a:r>
              <a:rPr lang="fr-CA" sz="1400" b="1">
                <a:latin typeface="Calibri Light"/>
                <a:ea typeface="Calibri Light"/>
                <a:cs typeface="Calibri Light"/>
              </a:rPr>
              <a:t>Adresse de la centrale :</a:t>
            </a:r>
            <a:r>
              <a:rPr lang="fr-CA" sz="1400">
                <a:latin typeface="Calibri Light"/>
                <a:ea typeface="Calibri Light"/>
                <a:cs typeface="Calibri Light"/>
              </a:rPr>
              <a:t> </a:t>
            </a:r>
            <a:endParaRPr lang="en-US" sz="1400">
              <a:latin typeface="Calibri Light"/>
              <a:ea typeface="Calibri Light"/>
              <a:cs typeface="Calibri Light"/>
            </a:endParaRPr>
          </a:p>
          <a:p>
            <a:pPr>
              <a:lnSpc>
                <a:spcPct val="114999"/>
              </a:lnSpc>
            </a:pPr>
            <a:r>
              <a:rPr lang="fr-CA" sz="1400" b="1">
                <a:latin typeface="Calibri Light"/>
                <a:ea typeface="Calibri Light"/>
                <a:cs typeface="Calibri Light"/>
              </a:rPr>
              <a:t>Centre Communautaire Bienville</a:t>
            </a:r>
            <a:endParaRPr lang="fr-CA" sz="1400">
              <a:latin typeface="Calibri Light"/>
              <a:ea typeface="Calibri Light"/>
              <a:cs typeface="Calibri Light"/>
            </a:endParaRPr>
          </a:p>
          <a:p>
            <a:pPr>
              <a:lnSpc>
                <a:spcPct val="114999"/>
              </a:lnSpc>
            </a:pPr>
            <a:r>
              <a:rPr lang="fr-CA" sz="1400">
                <a:latin typeface="Calibri Light"/>
                <a:ea typeface="Calibri Light"/>
                <a:cs typeface="Calibri Light"/>
              </a:rPr>
              <a:t>3500 </a:t>
            </a:r>
            <a:r>
              <a:rPr lang="fr-CA" sz="1400" err="1">
                <a:latin typeface="Calibri Light"/>
                <a:ea typeface="Calibri Light"/>
                <a:cs typeface="Calibri Light"/>
              </a:rPr>
              <a:t>Mountainview</a:t>
            </a:r>
            <a:r>
              <a:rPr lang="fr-CA" sz="1400">
                <a:latin typeface="Calibri Light"/>
                <a:ea typeface="Calibri Light"/>
                <a:cs typeface="Calibri Light"/>
              </a:rPr>
              <a:t>, St-Hubert</a:t>
            </a:r>
            <a:endParaRPr lang="fr-FR"/>
          </a:p>
        </p:txBody>
      </p:sp>
    </p:spTree>
    <p:extLst>
      <p:ext uri="{BB962C8B-B14F-4D97-AF65-F5344CB8AC3E}">
        <p14:creationId xmlns:p14="http://schemas.microsoft.com/office/powerpoint/2010/main" val="4004191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25" name="Rectangle 24">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27" name="Rectangle 26">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043" y="457200"/>
            <a:ext cx="8455914"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2049" y="521208"/>
            <a:ext cx="8359902"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1" descr="Une image contenant texte, dessin humoristique, clipart, nourriture&#10;&#10;Description générée automatiquement">
            <a:extLst>
              <a:ext uri="{FF2B5EF4-FFF2-40B4-BE49-F238E27FC236}">
                <a16:creationId xmlns:a16="http://schemas.microsoft.com/office/drawing/2014/main" id="{0CD83643-2B1B-6F96-BEC3-72E6B913E1B7}"/>
              </a:ext>
            </a:extLst>
          </p:cNvPr>
          <p:cNvPicPr>
            <a:picLocks noChangeAspect="1"/>
          </p:cNvPicPr>
          <p:nvPr/>
        </p:nvPicPr>
        <p:blipFill>
          <a:blip r:embed="rId2"/>
          <a:stretch>
            <a:fillRect/>
          </a:stretch>
        </p:blipFill>
        <p:spPr>
          <a:xfrm>
            <a:off x="707517" y="1254966"/>
            <a:ext cx="7752969" cy="4341662"/>
          </a:xfrm>
          <a:prstGeom prst="rect">
            <a:avLst/>
          </a:prstGeom>
        </p:spPr>
      </p:pic>
    </p:spTree>
    <p:extLst>
      <p:ext uri="{BB962C8B-B14F-4D97-AF65-F5344CB8AC3E}">
        <p14:creationId xmlns:p14="http://schemas.microsoft.com/office/powerpoint/2010/main" val="1274602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12" name="Rectangle 11">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14" name="Rectangle 13">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043" y="457200"/>
            <a:ext cx="8455914"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2049" y="521208"/>
            <a:ext cx="8359902"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texte, capture d’écran, dessin humoristique&#10;&#10;Description générée automatiquement">
            <a:extLst>
              <a:ext uri="{FF2B5EF4-FFF2-40B4-BE49-F238E27FC236}">
                <a16:creationId xmlns:a16="http://schemas.microsoft.com/office/drawing/2014/main" id="{67EBE346-A955-7F59-0BBD-A365D2BBF30D}"/>
              </a:ext>
            </a:extLst>
          </p:cNvPr>
          <p:cNvPicPr>
            <a:picLocks noChangeAspect="1"/>
          </p:cNvPicPr>
          <p:nvPr/>
        </p:nvPicPr>
        <p:blipFill>
          <a:blip r:embed="rId2"/>
          <a:stretch>
            <a:fillRect/>
          </a:stretch>
        </p:blipFill>
        <p:spPr>
          <a:xfrm>
            <a:off x="707517" y="1235584"/>
            <a:ext cx="7752969" cy="4380426"/>
          </a:xfrm>
          <a:prstGeom prst="rect">
            <a:avLst/>
          </a:prstGeom>
        </p:spPr>
      </p:pic>
    </p:spTree>
    <p:extLst>
      <p:ext uri="{BB962C8B-B14F-4D97-AF65-F5344CB8AC3E}">
        <p14:creationId xmlns:p14="http://schemas.microsoft.com/office/powerpoint/2010/main" val="3638947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796CD800-C8BF-41B5-983A-3B3D95FA9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52" name="Rectangle 51">
            <a:extLst>
              <a:ext uri="{FF2B5EF4-FFF2-40B4-BE49-F238E27FC236}">
                <a16:creationId xmlns:a16="http://schemas.microsoft.com/office/drawing/2014/main" id="{ED36A27B-61AE-4AA1-8BD6-7310E072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cxnSp>
        <p:nvCxnSpPr>
          <p:cNvPr id="54" name="Straight Connector 53">
            <a:extLst>
              <a:ext uri="{FF2B5EF4-FFF2-40B4-BE49-F238E27FC236}">
                <a16:creationId xmlns:a16="http://schemas.microsoft.com/office/drawing/2014/main" id="{511BC4C5-EB16-4C0B-83E6-96A39848CF1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6" name="Rectangle 55">
            <a:extLst>
              <a:ext uri="{FF2B5EF4-FFF2-40B4-BE49-F238E27FC236}">
                <a16:creationId xmlns:a16="http://schemas.microsoft.com/office/drawing/2014/main" id="{20E9A622-9996-4927-BBCD-AEE2687B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1DE3FC3-BAC1-4105-9620-4FB64EDCE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44270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2" name="Titre 1">
            <a:extLst>
              <a:ext uri="{FF2B5EF4-FFF2-40B4-BE49-F238E27FC236}">
                <a16:creationId xmlns:a16="http://schemas.microsoft.com/office/drawing/2014/main" id="{35D07C02-B4B3-9739-FEA4-2CB3EAD41CB6}"/>
              </a:ext>
            </a:extLst>
          </p:cNvPr>
          <p:cNvSpPr>
            <a:spLocks noGrp="1"/>
          </p:cNvSpPr>
          <p:nvPr>
            <p:ph type="title"/>
          </p:nvPr>
        </p:nvSpPr>
        <p:spPr>
          <a:xfrm>
            <a:off x="369276" y="516835"/>
            <a:ext cx="2801627" cy="2103875"/>
          </a:xfrm>
        </p:spPr>
        <p:txBody>
          <a:bodyPr vert="horz" lIns="91440" tIns="45720" rIns="91440" bIns="45720" rtlCol="0" anchor="b">
            <a:normAutofit/>
          </a:bodyPr>
          <a:lstStyle/>
          <a:p>
            <a:r>
              <a:rPr lang="en-US" sz="3100">
                <a:solidFill>
                  <a:srgbClr val="FFFFFF"/>
                </a:solidFill>
              </a:rPr>
              <a:t>On </a:t>
            </a:r>
            <a:r>
              <a:rPr lang="en-US" sz="3100" err="1">
                <a:solidFill>
                  <a:srgbClr val="FFFFFF"/>
                </a:solidFill>
              </a:rPr>
              <a:t>compte</a:t>
            </a:r>
            <a:r>
              <a:rPr lang="en-US" sz="3100">
                <a:solidFill>
                  <a:srgbClr val="FFFFFF"/>
                </a:solidFill>
              </a:rPr>
              <a:t> sur </a:t>
            </a:r>
            <a:r>
              <a:rPr lang="en-US" sz="3100" err="1">
                <a:solidFill>
                  <a:srgbClr val="FFFFFF"/>
                </a:solidFill>
              </a:rPr>
              <a:t>vous</a:t>
            </a:r>
            <a:r>
              <a:rPr lang="en-US" sz="3100">
                <a:solidFill>
                  <a:srgbClr val="FFFFFF"/>
                </a:solidFill>
              </a:rPr>
              <a:t> !</a:t>
            </a:r>
          </a:p>
        </p:txBody>
      </p:sp>
      <p:sp>
        <p:nvSpPr>
          <p:cNvPr id="60" name="Rectangle 59">
            <a:extLst>
              <a:ext uri="{FF2B5EF4-FFF2-40B4-BE49-F238E27FC236}">
                <a16:creationId xmlns:a16="http://schemas.microsoft.com/office/drawing/2014/main" id="{CEF02B21-6D04-4A6A-B03E-CF7642D59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3009"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62" name="Rectangle 61">
            <a:extLst>
              <a:ext uri="{FF2B5EF4-FFF2-40B4-BE49-F238E27FC236}">
                <a16:creationId xmlns:a16="http://schemas.microsoft.com/office/drawing/2014/main" id="{97E39010-823C-439A-B438-FEEDF54908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209" y="0"/>
            <a:ext cx="2707526" cy="33559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Espace réservé du contenu 5">
            <a:extLst>
              <a:ext uri="{FF2B5EF4-FFF2-40B4-BE49-F238E27FC236}">
                <a16:creationId xmlns:a16="http://schemas.microsoft.com/office/drawing/2014/main" id="{231A3808-0B11-2F7E-347E-E3399E4353AF}"/>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40808" y="4140961"/>
            <a:ext cx="2145796" cy="1408179"/>
          </a:xfrm>
          <a:prstGeom prst="rect">
            <a:avLst/>
          </a:prstGeom>
        </p:spPr>
      </p:pic>
      <p:sp>
        <p:nvSpPr>
          <p:cNvPr id="24" name="Rectangle 23">
            <a:extLst>
              <a:ext uri="{FF2B5EF4-FFF2-40B4-BE49-F238E27FC236}">
                <a16:creationId xmlns:a16="http://schemas.microsoft.com/office/drawing/2014/main" id="{2F30FE46-532F-8CD7-A2A0-AF64FD312A5F}"/>
              </a:ext>
            </a:extLst>
          </p:cNvPr>
          <p:cNvSpPr/>
          <p:nvPr/>
        </p:nvSpPr>
        <p:spPr>
          <a:xfrm>
            <a:off x="3491015" y="0"/>
            <a:ext cx="5652985" cy="6858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0" name="Image 19">
            <a:extLst>
              <a:ext uri="{FF2B5EF4-FFF2-40B4-BE49-F238E27FC236}">
                <a16:creationId xmlns:a16="http://schemas.microsoft.com/office/drawing/2014/main" id="{7F3C48D6-66CC-63CB-B8FA-396753E25F36}"/>
              </a:ext>
            </a:extLst>
          </p:cNvPr>
          <p:cNvPicPr>
            <a:picLocks noChangeAspect="1"/>
          </p:cNvPicPr>
          <p:nvPr/>
        </p:nvPicPr>
        <p:blipFill>
          <a:blip r:embed="rId4"/>
          <a:stretch>
            <a:fillRect/>
          </a:stretch>
        </p:blipFill>
        <p:spPr>
          <a:xfrm>
            <a:off x="3592619" y="52441"/>
            <a:ext cx="5449776" cy="6741368"/>
          </a:xfrm>
          <a:prstGeom prst="rect">
            <a:avLst/>
          </a:prstGeom>
        </p:spPr>
      </p:pic>
    </p:spTree>
    <p:extLst>
      <p:ext uri="{BB962C8B-B14F-4D97-AF65-F5344CB8AC3E}">
        <p14:creationId xmlns:p14="http://schemas.microsoft.com/office/powerpoint/2010/main" val="3719282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 name="Rectangle 1047">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1050" name="Rectangle 1049">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cxnSp>
        <p:nvCxnSpPr>
          <p:cNvPr id="1052" name="Straight Connector 1051">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DD923E93-8910-E09D-B113-4188DE674E6A}"/>
              </a:ext>
            </a:extLst>
          </p:cNvPr>
          <p:cNvSpPr>
            <a:spLocks noGrp="1"/>
          </p:cNvSpPr>
          <p:nvPr>
            <p:ph type="title"/>
          </p:nvPr>
        </p:nvSpPr>
        <p:spPr>
          <a:xfrm>
            <a:off x="822960" y="286603"/>
            <a:ext cx="7543800" cy="1450757"/>
          </a:xfrm>
        </p:spPr>
        <p:txBody>
          <a:bodyPr vert="horz" lIns="91440" tIns="45720" rIns="91440" bIns="45720" rtlCol="0" anchor="b">
            <a:normAutofit/>
          </a:bodyPr>
          <a:lstStyle/>
          <a:p>
            <a:r>
              <a:rPr lang="en-US"/>
              <a:t>Officiels et bénévoles</a:t>
            </a:r>
          </a:p>
        </p:txBody>
      </p:sp>
      <p:sp>
        <p:nvSpPr>
          <p:cNvPr id="3" name="Espace réservé du contenu 2">
            <a:extLst>
              <a:ext uri="{FF2B5EF4-FFF2-40B4-BE49-F238E27FC236}">
                <a16:creationId xmlns:a16="http://schemas.microsoft.com/office/drawing/2014/main" id="{F2F3FF35-7712-B3EE-3FF0-27059EFFF729}"/>
              </a:ext>
            </a:extLst>
          </p:cNvPr>
          <p:cNvSpPr>
            <a:spLocks noGrp="1"/>
          </p:cNvSpPr>
          <p:nvPr>
            <p:ph sz="half" idx="1"/>
          </p:nvPr>
        </p:nvSpPr>
        <p:spPr>
          <a:xfrm>
            <a:off x="822958" y="1845733"/>
            <a:ext cx="7637474" cy="4217434"/>
          </a:xfrm>
        </p:spPr>
        <p:txBody>
          <a:bodyPr vert="horz" lIns="0" tIns="45720" rIns="0" bIns="45720" rtlCol="0">
            <a:normAutofit lnSpcReduction="10000"/>
          </a:bodyPr>
          <a:lstStyle/>
          <a:p>
            <a:r>
              <a:rPr lang="fr-CA" sz="1600"/>
              <a:t>La présence d’officiels est essentielle lors des compétitions.  Ces derniers assurent le bon déroulement 
Entre 20 et 30 officiels au bord de la piscine par session de compétition.  Environ 150 par compétition (5 sessions) Plusieurs postes officiels sont disponibles
Pourquoi devenir officiel?
Parce qu’il fait moins chaud au bord de la piscine que dans les gradins;
Parce que nous sommes près de l’action, pour le côté social, parce que le temps passe vite, pour le plaisir, pour aider ;
S’il n’y a pas d’officiels : il n’y a pas de compétition et sans compétition, les nageurs n’ont pas de temps, donc c’est moins motivant de s’entraîner.
Chronométrer avec votre enfant est une excellente activité familiale, une bonne occasion pour les plus jeunes de venir voir les plus grands et d’être inspirés.  
Nous avons besoin de vous, même lorsque votre enfant ne nage pas;  Nous sommes une équipe!</a:t>
            </a:r>
            <a:endParaRPr lang="en-US" sz="1600"/>
          </a:p>
        </p:txBody>
      </p:sp>
      <p:pic>
        <p:nvPicPr>
          <p:cNvPr id="1026" name="Picture 2" descr="chronomètre en fer comptant le temps 2208956 - Telecharger Vectoriel  Gratuit, Clipart Graphique, Vecteur Dessins et Pictogramme Gratuit">
            <a:extLst>
              <a:ext uri="{FF2B5EF4-FFF2-40B4-BE49-F238E27FC236}">
                <a16:creationId xmlns:a16="http://schemas.microsoft.com/office/drawing/2014/main" id="{01533EEB-FAD6-55A1-8FFE-573EADC98A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141" r="15391" b="2"/>
          <a:stretch/>
        </p:blipFill>
        <p:spPr bwMode="auto">
          <a:xfrm rot="1595271">
            <a:off x="7476877" y="251032"/>
            <a:ext cx="924486" cy="16371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782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8" name="Rectangle 2057">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2060" name="Rectangle 2059">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cxnSp>
        <p:nvCxnSpPr>
          <p:cNvPr id="2062" name="Straight Connector 2061">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064" name="Rectangle 2063">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3731078" y="634946"/>
            <a:ext cx="4931229" cy="1450757"/>
          </a:xfrm>
        </p:spPr>
        <p:txBody>
          <a:bodyPr vert="horz" lIns="91440" tIns="45720" rIns="91440" bIns="45720" rtlCol="0" anchor="b">
            <a:normAutofit/>
          </a:bodyPr>
          <a:lstStyle/>
          <a:p>
            <a:r>
              <a:rPr lang="en-US" kern="1200" spc="-50" baseline="0">
                <a:solidFill>
                  <a:schemeClr val="tx1">
                    <a:lumMod val="75000"/>
                    <a:lumOff val="25000"/>
                  </a:schemeClr>
                </a:solidFill>
                <a:latin typeface="+mj-lt"/>
                <a:ea typeface="+mj-ea"/>
                <a:cs typeface="+mj-cs"/>
              </a:rPr>
              <a:t>Pour communiquer avec nous</a:t>
            </a:r>
          </a:p>
        </p:txBody>
      </p:sp>
      <p:pic>
        <p:nvPicPr>
          <p:cNvPr id="2053"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743" r="28960" b="1"/>
          <a:stretch/>
        </p:blipFill>
        <p:spPr bwMode="auto">
          <a:xfrm>
            <a:off x="475499" y="640081"/>
            <a:ext cx="3000986" cy="531440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66" name="Straight Connector 2065">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1077" y="2086188"/>
            <a:ext cx="456732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p:cNvSpPr>
            <a:spLocks noGrp="1"/>
          </p:cNvSpPr>
          <p:nvPr>
            <p:ph sz="half" idx="1"/>
          </p:nvPr>
        </p:nvSpPr>
        <p:spPr>
          <a:xfrm>
            <a:off x="3730737" y="2485127"/>
            <a:ext cx="4801703" cy="3469360"/>
          </a:xfrm>
        </p:spPr>
        <p:txBody>
          <a:bodyPr vert="horz" lIns="0" tIns="45720" rIns="0" bIns="45720" rtlCol="0">
            <a:normAutofit lnSpcReduction="10000"/>
          </a:bodyPr>
          <a:lstStyle/>
          <a:p>
            <a:r>
              <a:rPr lang="en-US"/>
              <a:t>Par téléphone au 450-443-3975</a:t>
            </a:r>
          </a:p>
          <a:p>
            <a:r>
              <a:rPr lang="en-US"/>
              <a:t>Par courriel:  </a:t>
            </a:r>
            <a:r>
              <a:rPr lang="en-US">
                <a:hlinkClick r:id="rId3"/>
              </a:rPr>
              <a:t>natation@clubvelox.ca</a:t>
            </a:r>
            <a:endParaRPr lang="en-US"/>
          </a:p>
          <a:p>
            <a:r>
              <a:rPr lang="en-US"/>
              <a:t>Et  </a:t>
            </a:r>
            <a:r>
              <a:rPr lang="en-US">
                <a:hlinkClick r:id="rId4"/>
              </a:rPr>
              <a:t>admin@clubvelox.ca</a:t>
            </a:r>
            <a:endParaRPr lang="en-US"/>
          </a:p>
          <a:p>
            <a:r>
              <a:rPr lang="en-US" err="1"/>
              <a:t>Toutes</a:t>
            </a:r>
            <a:r>
              <a:rPr lang="en-US"/>
              <a:t> nos communications au sujet des changements d’horaire, des compétitions, des relevés pour la condition physique (impôt), etc. se font par courriel.  Vérifier votre </a:t>
            </a:r>
            <a:r>
              <a:rPr lang="en-US" err="1"/>
              <a:t>boite</a:t>
            </a:r>
            <a:r>
              <a:rPr lang="en-US"/>
              <a:t> </a:t>
            </a:r>
            <a:r>
              <a:rPr lang="en-US" err="1"/>
              <a:t>indésirables</a:t>
            </a:r>
            <a:r>
              <a:rPr lang="en-US"/>
              <a:t>.</a:t>
            </a:r>
          </a:p>
          <a:p>
            <a:r>
              <a:rPr lang="en-US" err="1"/>
              <a:t>Assurez-vous</a:t>
            </a:r>
            <a:r>
              <a:rPr lang="en-US"/>
              <a:t> de </a:t>
            </a:r>
            <a:r>
              <a:rPr lang="en-US" err="1"/>
              <a:t>cocher</a:t>
            </a:r>
            <a:r>
              <a:rPr lang="en-US"/>
              <a:t>:  </a:t>
            </a:r>
            <a:r>
              <a:rPr lang="en-US" err="1"/>
              <a:t>recevoir</a:t>
            </a:r>
            <a:r>
              <a:rPr lang="en-US"/>
              <a:t> les messages  de masse.</a:t>
            </a:r>
          </a:p>
          <a:p>
            <a:pPr marL="0" indent="0">
              <a:buNone/>
            </a:pPr>
            <a:endParaRPr lang="en-US"/>
          </a:p>
        </p:txBody>
      </p:sp>
      <p:sp>
        <p:nvSpPr>
          <p:cNvPr id="2068" name="Rectangle 2067">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2070" name="Rectangle 2069">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4" name="AutoShape 4" descr="Résultats de recherche d'images pour « courriel »"/>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Tree>
    <p:extLst>
      <p:ext uri="{BB962C8B-B14F-4D97-AF65-F5344CB8AC3E}">
        <p14:creationId xmlns:p14="http://schemas.microsoft.com/office/powerpoint/2010/main" val="438296214"/>
      </p:ext>
    </p:extLst>
  </p:cSld>
  <p:clrMapOvr>
    <a:masterClrMapping/>
  </p:clrMapOvr>
  <mc:AlternateContent xmlns:mc="http://schemas.openxmlformats.org/markup-compatibility/2006" xmlns:p14="http://schemas.microsoft.com/office/powerpoint/2010/main">
    <mc:Choice Requires="p14">
      <p:transition spd="slow" advTm="10000">
        <p14:honeycomb/>
      </p:transition>
    </mc:Choice>
    <mc:Fallback xmlns="">
      <p:transition spd="slow" advTm="10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2057" name="Rectangle 2056">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cxnSp>
        <p:nvCxnSpPr>
          <p:cNvPr id="2059" name="Straight Connector 2058">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Peut être une image de 3 personnes, people swimming et texte">
            <a:extLst>
              <a:ext uri="{FF2B5EF4-FFF2-40B4-BE49-F238E27FC236}">
                <a16:creationId xmlns:a16="http://schemas.microsoft.com/office/drawing/2014/main" id="{44F9B666-11EA-6CC1-C681-10546766E3B0}"/>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23949" r="9283"/>
          <a:stretch/>
        </p:blipFill>
        <p:spPr bwMode="auto">
          <a:xfrm>
            <a:off x="20" y="10"/>
            <a:ext cx="3434209" cy="6857990"/>
          </a:xfrm>
          <a:prstGeom prst="rect">
            <a:avLst/>
          </a:prstGeom>
          <a:noFill/>
          <a:extLst>
            <a:ext uri="{909E8E84-426E-40DD-AFC4-6F175D3DCCD1}">
              <a14:hiddenFill xmlns:a14="http://schemas.microsoft.com/office/drawing/2010/main">
                <a:solidFill>
                  <a:srgbClr val="FFFFFF"/>
                </a:solidFill>
              </a14:hiddenFill>
            </a:ext>
          </a:extLst>
        </p:spPr>
      </p:pic>
      <p:sp>
        <p:nvSpPr>
          <p:cNvPr id="2061" name="Rectangle 2060">
            <a:extLst>
              <a:ext uri="{FF2B5EF4-FFF2-40B4-BE49-F238E27FC236}">
                <a16:creationId xmlns:a16="http://schemas.microsoft.com/office/drawing/2014/main" id="{F4C359F3-25B2-4E2B-8713-5583EAF4C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479799" y="0"/>
            <a:ext cx="56642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2" name="Titre 1">
            <a:extLst>
              <a:ext uri="{FF2B5EF4-FFF2-40B4-BE49-F238E27FC236}">
                <a16:creationId xmlns:a16="http://schemas.microsoft.com/office/drawing/2014/main" id="{DB5E0896-5C0A-3C4C-70F4-57C6F6B9C8D6}"/>
              </a:ext>
            </a:extLst>
          </p:cNvPr>
          <p:cNvSpPr>
            <a:spLocks noGrp="1"/>
          </p:cNvSpPr>
          <p:nvPr>
            <p:ph type="title"/>
          </p:nvPr>
        </p:nvSpPr>
        <p:spPr>
          <a:xfrm>
            <a:off x="3843154" y="516835"/>
            <a:ext cx="4754880" cy="1666501"/>
          </a:xfrm>
        </p:spPr>
        <p:txBody>
          <a:bodyPr vert="horz" lIns="91440" tIns="45720" rIns="91440" bIns="45720" rtlCol="0" anchor="b">
            <a:normAutofit/>
          </a:bodyPr>
          <a:lstStyle/>
          <a:p>
            <a:pPr algn="ctr"/>
            <a:r>
              <a:rPr lang="en-US" sz="3500">
                <a:solidFill>
                  <a:srgbClr val="FFFFFF"/>
                </a:solidFill>
              </a:rPr>
              <a:t>D</a:t>
            </a:r>
            <a:r>
              <a:rPr lang="en-US" sz="3500" kern="1200" spc="-50" baseline="0">
                <a:solidFill>
                  <a:srgbClr val="FFFFFF"/>
                </a:solidFill>
                <a:latin typeface="+mj-lt"/>
                <a:ea typeface="+mj-ea"/>
                <a:cs typeface="+mj-cs"/>
              </a:rPr>
              <a:t>es records </a:t>
            </a:r>
            <a:r>
              <a:rPr lang="en-US" sz="3500" kern="1200" spc="-50" baseline="0" err="1">
                <a:solidFill>
                  <a:srgbClr val="FFFFFF"/>
                </a:solidFill>
                <a:latin typeface="+mj-lt"/>
                <a:ea typeface="+mj-ea"/>
                <a:cs typeface="+mj-cs"/>
              </a:rPr>
              <a:t>canadiens</a:t>
            </a:r>
            <a:r>
              <a:rPr lang="en-US" sz="3500" kern="1200" spc="-50" baseline="0">
                <a:solidFill>
                  <a:srgbClr val="FFFFFF"/>
                </a:solidFill>
                <a:latin typeface="+mj-lt"/>
                <a:ea typeface="+mj-ea"/>
                <a:cs typeface="+mj-cs"/>
              </a:rPr>
              <a:t> pour Justine </a:t>
            </a:r>
            <a:r>
              <a:rPr lang="en-US" sz="3500" kern="1200" spc="-50" baseline="0" err="1">
                <a:solidFill>
                  <a:srgbClr val="FFFFFF"/>
                </a:solidFill>
                <a:latin typeface="+mj-lt"/>
                <a:ea typeface="+mj-ea"/>
                <a:cs typeface="+mj-cs"/>
              </a:rPr>
              <a:t>Morrier</a:t>
            </a:r>
            <a:br>
              <a:rPr lang="en-US" sz="3500" kern="1200" spc="-50" baseline="0">
                <a:solidFill>
                  <a:srgbClr val="FFFFFF"/>
                </a:solidFill>
                <a:latin typeface="+mj-lt"/>
                <a:ea typeface="+mj-ea"/>
                <a:cs typeface="+mj-cs"/>
              </a:rPr>
            </a:br>
            <a:endParaRPr lang="en-US" sz="3500" kern="1200" spc="-50" baseline="0">
              <a:solidFill>
                <a:srgbClr val="FFFFFF"/>
              </a:solidFill>
              <a:latin typeface="+mj-lt"/>
              <a:ea typeface="+mj-ea"/>
              <a:cs typeface="+mj-cs"/>
            </a:endParaRPr>
          </a:p>
        </p:txBody>
      </p:sp>
      <p:sp>
        <p:nvSpPr>
          <p:cNvPr id="2063" name="Rectangle 2062">
            <a:extLst>
              <a:ext uri="{FF2B5EF4-FFF2-40B4-BE49-F238E27FC236}">
                <a16:creationId xmlns:a16="http://schemas.microsoft.com/office/drawing/2014/main" id="{B026EB53-A064-438C-B0CD-AC150363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4229"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4" name="Espace réservé du contenu 3">
            <a:extLst>
              <a:ext uri="{FF2B5EF4-FFF2-40B4-BE49-F238E27FC236}">
                <a16:creationId xmlns:a16="http://schemas.microsoft.com/office/drawing/2014/main" id="{57C3957B-7EE6-6417-5134-33F5CD41C31F}"/>
              </a:ext>
            </a:extLst>
          </p:cNvPr>
          <p:cNvSpPr>
            <a:spLocks noGrp="1"/>
          </p:cNvSpPr>
          <p:nvPr>
            <p:ph sz="half" idx="2"/>
          </p:nvPr>
        </p:nvSpPr>
        <p:spPr>
          <a:xfrm>
            <a:off x="3843154" y="2236304"/>
            <a:ext cx="4754880" cy="3652667"/>
          </a:xfrm>
        </p:spPr>
        <p:txBody>
          <a:bodyPr vert="horz" lIns="0" tIns="45720" rIns="0" bIns="45720" rtlCol="0">
            <a:normAutofit/>
          </a:bodyPr>
          <a:lstStyle/>
          <a:p>
            <a:r>
              <a:rPr lang="en-US" sz="2800">
                <a:solidFill>
                  <a:srgbClr val="FFFFFF"/>
                </a:solidFill>
              </a:rPr>
              <a:t>Records </a:t>
            </a:r>
            <a:r>
              <a:rPr lang="en-US" sz="2800" err="1">
                <a:solidFill>
                  <a:srgbClr val="FFFFFF"/>
                </a:solidFill>
              </a:rPr>
              <a:t>canadiens</a:t>
            </a:r>
            <a:r>
              <a:rPr lang="en-US" sz="2800">
                <a:solidFill>
                  <a:srgbClr val="FFFFFF"/>
                </a:solidFill>
              </a:rPr>
              <a:t> au</a:t>
            </a:r>
          </a:p>
          <a:p>
            <a:pPr>
              <a:buFont typeface="Wingdings" panose="05000000000000000000" pitchFamily="2" charset="2"/>
              <a:buChar char="v"/>
            </a:pPr>
            <a:r>
              <a:rPr lang="en-US" sz="2800">
                <a:solidFill>
                  <a:srgbClr val="FFFFFF"/>
                </a:solidFill>
              </a:rPr>
              <a:t>50m </a:t>
            </a:r>
            <a:r>
              <a:rPr lang="en-US" sz="2800" err="1">
                <a:solidFill>
                  <a:srgbClr val="FFFFFF"/>
                </a:solidFill>
              </a:rPr>
              <a:t>brasse</a:t>
            </a:r>
            <a:r>
              <a:rPr lang="en-US" sz="2800">
                <a:solidFill>
                  <a:srgbClr val="FFFFFF"/>
                </a:solidFill>
              </a:rPr>
              <a:t> petit basin</a:t>
            </a:r>
          </a:p>
          <a:p>
            <a:pPr>
              <a:buFont typeface="Wingdings" panose="05000000000000000000" pitchFamily="2" charset="2"/>
              <a:buChar char="v"/>
            </a:pPr>
            <a:r>
              <a:rPr lang="en-US" sz="2800">
                <a:solidFill>
                  <a:srgbClr val="FFFFFF"/>
                </a:solidFill>
              </a:rPr>
              <a:t>50m </a:t>
            </a:r>
            <a:r>
              <a:rPr lang="en-US" sz="2800" err="1">
                <a:solidFill>
                  <a:srgbClr val="FFFFFF"/>
                </a:solidFill>
              </a:rPr>
              <a:t>brasse</a:t>
            </a:r>
            <a:r>
              <a:rPr lang="en-US" sz="2800">
                <a:solidFill>
                  <a:srgbClr val="FFFFFF"/>
                </a:solidFill>
              </a:rPr>
              <a:t>, grand basin</a:t>
            </a:r>
          </a:p>
          <a:p>
            <a:pPr>
              <a:buFont typeface="Wingdings" panose="05000000000000000000" pitchFamily="2" charset="2"/>
              <a:buChar char="v"/>
            </a:pPr>
            <a:r>
              <a:rPr lang="en-US" sz="2800">
                <a:solidFill>
                  <a:srgbClr val="FFFFFF"/>
                </a:solidFill>
              </a:rPr>
              <a:t>200m </a:t>
            </a:r>
            <a:r>
              <a:rPr lang="en-US" sz="2800" err="1">
                <a:solidFill>
                  <a:srgbClr val="FFFFFF"/>
                </a:solidFill>
              </a:rPr>
              <a:t>brasse</a:t>
            </a:r>
            <a:r>
              <a:rPr lang="en-US" sz="2800">
                <a:solidFill>
                  <a:srgbClr val="FFFFFF"/>
                </a:solidFill>
              </a:rPr>
              <a:t>, grand basin</a:t>
            </a:r>
          </a:p>
          <a:p>
            <a:pPr>
              <a:buFont typeface="Wingdings" panose="05000000000000000000" pitchFamily="2" charset="2"/>
              <a:buChar char="v"/>
            </a:pPr>
            <a:r>
              <a:rPr lang="en-US" sz="2800">
                <a:solidFill>
                  <a:srgbClr val="FFFFFF"/>
                </a:solidFill>
              </a:rPr>
              <a:t>Participation aux </a:t>
            </a:r>
            <a:r>
              <a:rPr lang="en-US" sz="2800" err="1">
                <a:solidFill>
                  <a:srgbClr val="FFFFFF"/>
                </a:solidFill>
              </a:rPr>
              <a:t>Essais</a:t>
            </a:r>
            <a:r>
              <a:rPr lang="en-US" sz="2800">
                <a:solidFill>
                  <a:srgbClr val="FFFFFF"/>
                </a:solidFill>
              </a:rPr>
              <a:t> Canadiens</a:t>
            </a:r>
          </a:p>
        </p:txBody>
      </p:sp>
    </p:spTree>
    <p:extLst>
      <p:ext uri="{BB962C8B-B14F-4D97-AF65-F5344CB8AC3E}">
        <p14:creationId xmlns:p14="http://schemas.microsoft.com/office/powerpoint/2010/main" val="3900679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32" name="Rectangle 31">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cxnSp>
        <p:nvCxnSpPr>
          <p:cNvPr id="34" name="Straight Connector 33">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6" name="Rectangle 35">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2" name="Titre 1"/>
          <p:cNvSpPr>
            <a:spLocks noGrp="1"/>
          </p:cNvSpPr>
          <p:nvPr>
            <p:ph type="title"/>
            <p:custDataLst>
              <p:tags r:id="rId1"/>
            </p:custDataLst>
          </p:nvPr>
        </p:nvSpPr>
        <p:spPr>
          <a:xfrm>
            <a:off x="268851" y="685907"/>
            <a:ext cx="2313633" cy="3607189"/>
          </a:xfrm>
        </p:spPr>
        <p:txBody>
          <a:bodyPr vert="horz" lIns="91440" tIns="45720" rIns="91440" bIns="45720" rtlCol="0" anchor="b">
            <a:normAutofit/>
          </a:bodyPr>
          <a:lstStyle/>
          <a:p>
            <a:r>
              <a:rPr lang="en-US" sz="2800" kern="1200" spc="-50" baseline="0">
                <a:solidFill>
                  <a:srgbClr val="FFFFFF"/>
                </a:solidFill>
                <a:latin typeface="+mj-lt"/>
                <a:ea typeface="+mj-ea"/>
                <a:cs typeface="+mj-cs"/>
              </a:rPr>
              <a:t>Une </a:t>
            </a:r>
            <a:r>
              <a:rPr lang="en-US" sz="2800" kern="1200" spc="-50" baseline="0" err="1">
                <a:solidFill>
                  <a:srgbClr val="FFFFFF"/>
                </a:solidFill>
                <a:latin typeface="+mj-lt"/>
                <a:ea typeface="+mj-ea"/>
                <a:cs typeface="+mj-cs"/>
              </a:rPr>
              <a:t>nageuse</a:t>
            </a:r>
            <a:r>
              <a:rPr lang="en-US" sz="2800" kern="1200" spc="-50" baseline="0">
                <a:solidFill>
                  <a:srgbClr val="FFFFFF"/>
                </a:solidFill>
                <a:latin typeface="+mj-lt"/>
                <a:ea typeface="+mj-ea"/>
                <a:cs typeface="+mj-cs"/>
              </a:rPr>
              <a:t> Velox a </a:t>
            </a:r>
            <a:r>
              <a:rPr lang="en-US" sz="2800" kern="1200" spc="-50" baseline="0" err="1">
                <a:solidFill>
                  <a:srgbClr val="FFFFFF"/>
                </a:solidFill>
                <a:latin typeface="+mj-lt"/>
                <a:ea typeface="+mj-ea"/>
                <a:cs typeface="+mj-cs"/>
              </a:rPr>
              <a:t>représenté</a:t>
            </a:r>
            <a:r>
              <a:rPr lang="en-US" sz="2800" kern="1200" spc="-50" baseline="0">
                <a:solidFill>
                  <a:srgbClr val="FFFFFF"/>
                </a:solidFill>
                <a:latin typeface="+mj-lt"/>
                <a:ea typeface="+mj-ea"/>
                <a:cs typeface="+mj-cs"/>
              </a:rPr>
              <a:t> la Rive-Sud </a:t>
            </a:r>
            <a:r>
              <a:rPr lang="en-US" sz="2800" kern="1200" spc="-50" baseline="0" err="1">
                <a:solidFill>
                  <a:srgbClr val="FFFFFF"/>
                </a:solidFill>
                <a:latin typeface="+mj-lt"/>
                <a:ea typeface="+mj-ea"/>
                <a:cs typeface="+mj-cs"/>
              </a:rPr>
              <a:t>lors</a:t>
            </a:r>
            <a:r>
              <a:rPr lang="en-US" sz="2800" kern="1200" spc="-50" baseline="0">
                <a:solidFill>
                  <a:srgbClr val="FFFFFF"/>
                </a:solidFill>
                <a:latin typeface="+mj-lt"/>
                <a:ea typeface="+mj-ea"/>
                <a:cs typeface="+mj-cs"/>
              </a:rPr>
              <a:t> des Jeux du Québec 2023</a:t>
            </a:r>
          </a:p>
        </p:txBody>
      </p:sp>
      <p:sp>
        <p:nvSpPr>
          <p:cNvPr id="4" name="Espace réservé du contenu 3"/>
          <p:cNvSpPr>
            <a:spLocks noGrp="1"/>
          </p:cNvSpPr>
          <p:nvPr>
            <p:ph sz="half" idx="2"/>
            <p:custDataLst>
              <p:tags r:id="rId2"/>
            </p:custDataLst>
          </p:nvPr>
        </p:nvSpPr>
        <p:spPr>
          <a:xfrm>
            <a:off x="268851" y="4724734"/>
            <a:ext cx="2313633" cy="1675823"/>
          </a:xfrm>
        </p:spPr>
        <p:txBody>
          <a:bodyPr vert="horz" lIns="0" tIns="45720" rIns="0" bIns="45720" rtlCol="0">
            <a:normAutofit/>
          </a:bodyPr>
          <a:lstStyle/>
          <a:p>
            <a:pPr marL="0" indent="0">
              <a:buFont typeface="Calibri" panose="020F0502020204030204" pitchFamily="34" charset="0"/>
              <a:buNone/>
            </a:pPr>
            <a:endParaRPr lang="en-US" sz="1300" cap="all" spc="200">
              <a:solidFill>
                <a:srgbClr val="FFFFFF"/>
              </a:solidFill>
            </a:endParaRPr>
          </a:p>
          <a:p>
            <a:pPr marL="0" indent="0">
              <a:buFont typeface="Calibri" panose="020F0502020204030204" pitchFamily="34" charset="0"/>
              <a:buNone/>
            </a:pPr>
            <a:r>
              <a:rPr lang="en-US" sz="1400" cap="all" spc="200">
                <a:solidFill>
                  <a:srgbClr val="FFFFFF"/>
                </a:solidFill>
              </a:rPr>
              <a:t>Éloise </a:t>
            </a:r>
            <a:r>
              <a:rPr lang="en-US" sz="1400" cap="all" spc="200" err="1">
                <a:solidFill>
                  <a:srgbClr val="FFFFFF"/>
                </a:solidFill>
              </a:rPr>
              <a:t>LAcroix</a:t>
            </a:r>
            <a:endParaRPr lang="en-US" sz="1400" cap="all" spc="200">
              <a:solidFill>
                <a:srgbClr val="FFFFFF"/>
              </a:solidFill>
            </a:endParaRPr>
          </a:p>
        </p:txBody>
      </p:sp>
      <p:sp>
        <p:nvSpPr>
          <p:cNvPr id="40" name="Rectangle 39">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pic>
        <p:nvPicPr>
          <p:cNvPr id="1028" name="Picture 4" descr="Peut être une image de 4 personnes et personnes qui nagent">
            <a:extLst>
              <a:ext uri="{FF2B5EF4-FFF2-40B4-BE49-F238E27FC236}">
                <a16:creationId xmlns:a16="http://schemas.microsoft.com/office/drawing/2014/main" id="{CB8FD18F-4456-2B1A-C387-87128EB30E8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07" r="2640" b="11437"/>
          <a:stretch/>
        </p:blipFill>
        <p:spPr bwMode="auto">
          <a:xfrm>
            <a:off x="3538691" y="326889"/>
            <a:ext cx="4976481" cy="60736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73591742"/>
      </p:ext>
    </p:extLst>
  </p:cSld>
  <p:clrMapOvr>
    <a:masterClrMapping/>
  </p:clrMapOvr>
  <p:transition spd="slow" advTm="5000">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310344"/>
            <a:ext cx="8229600" cy="1143000"/>
          </a:xfrm>
        </p:spPr>
        <p:txBody>
          <a:bodyPr/>
          <a:lstStyle/>
          <a:p>
            <a:r>
              <a:rPr lang="fr-CA"/>
              <a:t>Records du club</a:t>
            </a:r>
          </a:p>
        </p:txBody>
      </p:sp>
      <p:sp>
        <p:nvSpPr>
          <p:cNvPr id="3" name="Espace réservé du contenu 2"/>
          <p:cNvSpPr>
            <a:spLocks noGrp="1"/>
          </p:cNvSpPr>
          <p:nvPr>
            <p:ph idx="1"/>
          </p:nvPr>
        </p:nvSpPr>
        <p:spPr>
          <a:xfrm>
            <a:off x="886005" y="2204864"/>
            <a:ext cx="4982140" cy="2880320"/>
          </a:xfrm>
        </p:spPr>
        <p:txBody>
          <a:bodyPr>
            <a:normAutofit/>
          </a:bodyPr>
          <a:lstStyle/>
          <a:p>
            <a:pPr marL="0" indent="0" algn="ctr">
              <a:buNone/>
            </a:pPr>
            <a:endParaRPr lang="fr-CA" sz="2800" b="1" u="sng"/>
          </a:p>
          <a:p>
            <a:pPr marL="0" indent="0" algn="ctr">
              <a:buNone/>
            </a:pPr>
            <a:r>
              <a:rPr lang="fr-CA" sz="2800" b="1" u="sng"/>
              <a:t>Votre enfant</a:t>
            </a:r>
          </a:p>
          <a:p>
            <a:pPr marL="0" indent="0" algn="ctr">
              <a:buNone/>
            </a:pPr>
            <a:endParaRPr lang="fr-CA" u="sng"/>
          </a:p>
          <a:p>
            <a:pPr marL="0" indent="0" algn="ctr">
              <a:buNone/>
            </a:pPr>
            <a:r>
              <a:rPr lang="fr-CA" b="1"/>
              <a:t>Natation de compétition</a:t>
            </a:r>
          </a:p>
          <a:p>
            <a:pPr marL="0" indent="0" algn="ctr">
              <a:buNone/>
            </a:pPr>
            <a:r>
              <a:rPr lang="fr-CA" b="1" err="1"/>
              <a:t>Velox</a:t>
            </a:r>
            <a:r>
              <a:rPr lang="fr-CA" b="1"/>
              <a:t> natation</a:t>
            </a:r>
          </a:p>
        </p:txBody>
      </p:sp>
      <p:pic>
        <p:nvPicPr>
          <p:cNvPr id="103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6853" y="2182456"/>
            <a:ext cx="1597764" cy="2113732"/>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51777027"/>
      </p:ext>
    </p:extLst>
  </p:cSld>
  <p:clrMapOvr>
    <a:masterClrMapping/>
  </p:clrMapOvr>
  <p:transition spd="med" advTm="5000">
    <p:push dir="u"/>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12" name="Rectangle 11">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cxnSp>
        <p:nvCxnSpPr>
          <p:cNvPr id="14" name="Straight Connector 13">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90AA6468-80AC-4DDF-9CFB-C7A9507E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 y="0"/>
            <a:ext cx="34385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2" name="Titre 1"/>
          <p:cNvSpPr>
            <a:spLocks noGrp="1"/>
          </p:cNvSpPr>
          <p:nvPr>
            <p:ph type="title"/>
            <p:custDataLst>
              <p:tags r:id="rId1"/>
            </p:custDataLst>
          </p:nvPr>
        </p:nvSpPr>
        <p:spPr>
          <a:xfrm>
            <a:off x="342900" y="640080"/>
            <a:ext cx="2744434" cy="1872358"/>
          </a:xfrm>
        </p:spPr>
        <p:txBody>
          <a:bodyPr vert="horz" lIns="91440" tIns="45720" rIns="91440" bIns="45720" rtlCol="0" anchor="b">
            <a:normAutofit/>
          </a:bodyPr>
          <a:lstStyle/>
          <a:p>
            <a:pPr algn="ctr"/>
            <a:r>
              <a:rPr lang="en-US" sz="4400">
                <a:solidFill>
                  <a:srgbClr val="FFFFFF"/>
                </a:solidFill>
              </a:rPr>
              <a:t>Notre devise</a:t>
            </a:r>
          </a:p>
        </p:txBody>
      </p:sp>
      <p:pic>
        <p:nvPicPr>
          <p:cNvPr id="5" name="Image 4" descr="Une image contenant habits, homme, pantalon&#10;&#10;Description générée automatiquement">
            <a:extLst>
              <a:ext uri="{FF2B5EF4-FFF2-40B4-BE49-F238E27FC236}">
                <a16:creationId xmlns:a16="http://schemas.microsoft.com/office/drawing/2014/main" id="{8C4A4DF7-7157-9DE8-41D4-155E09F9ACA8}"/>
              </a:ext>
            </a:extLst>
          </p:cNvPr>
          <p:cNvPicPr>
            <a:picLocks noChangeAspect="1"/>
          </p:cNvPicPr>
          <p:nvPr/>
        </p:nvPicPr>
        <p:blipFill rotWithShape="1">
          <a:blip r:embed="rId3">
            <a:extLst>
              <a:ext uri="{28A0092B-C50C-407E-A947-70E740481C1C}">
                <a14:useLocalDpi xmlns:a14="http://schemas.microsoft.com/office/drawing/2010/main" val="0"/>
              </a:ext>
            </a:extLst>
          </a:blip>
          <a:srcRect l="12553" r="33762"/>
          <a:stretch/>
        </p:blipFill>
        <p:spPr>
          <a:xfrm>
            <a:off x="3479799" y="10"/>
            <a:ext cx="5664200" cy="6857990"/>
          </a:xfrm>
          <a:prstGeom prst="rect">
            <a:avLst/>
          </a:prstGeom>
        </p:spPr>
      </p:pic>
      <p:sp>
        <p:nvSpPr>
          <p:cNvPr id="18" name="Rectangle 17">
            <a:extLst>
              <a:ext uri="{FF2B5EF4-FFF2-40B4-BE49-F238E27FC236}">
                <a16:creationId xmlns:a16="http://schemas.microsoft.com/office/drawing/2014/main" id="{4AB900CC-5074-4746-A1A4-AF640455B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56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pic>
        <p:nvPicPr>
          <p:cNvPr id="8" name="Image 7">
            <a:extLst>
              <a:ext uri="{FF2B5EF4-FFF2-40B4-BE49-F238E27FC236}">
                <a16:creationId xmlns:a16="http://schemas.microsoft.com/office/drawing/2014/main" id="{2F088FF2-C9EE-03C2-D263-C8FFD71697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9483" y="3674635"/>
            <a:ext cx="1456044" cy="1766954"/>
          </a:xfrm>
          <a:prstGeom prst="rect">
            <a:avLst/>
          </a:prstGeom>
        </p:spPr>
      </p:pic>
    </p:spTree>
    <p:extLst>
      <p:ext uri="{BB962C8B-B14F-4D97-AF65-F5344CB8AC3E}">
        <p14:creationId xmlns:p14="http://schemas.microsoft.com/office/powerpoint/2010/main" val="1060127153"/>
      </p:ext>
    </p:extLst>
  </p:cSld>
  <p:clrMapOvr>
    <a:masterClrMapping/>
  </p:clrMapOvr>
  <p:transition spd="slow" advTm="5000">
    <p:cu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13" name="Rectangle 12">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cxnSp>
        <p:nvCxnSpPr>
          <p:cNvPr id="15" name="Straight Connector 14">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6" name="Image 5" descr="Une image contenant personne&#10;&#10;Description générée automatiquement">
            <a:extLst>
              <a:ext uri="{FF2B5EF4-FFF2-40B4-BE49-F238E27FC236}">
                <a16:creationId xmlns:a16="http://schemas.microsoft.com/office/drawing/2014/main" id="{DE56E455-3B85-8CDC-AF9F-4495ECA0AC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1532"/>
          <a:stretch/>
        </p:blipFill>
        <p:spPr>
          <a:xfrm>
            <a:off x="638058" y="950251"/>
            <a:ext cx="4706750" cy="492438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9" name="Rectangle 18">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710114" y="0"/>
            <a:ext cx="343855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4" name="Titre 3"/>
          <p:cNvSpPr>
            <a:spLocks noGrp="1"/>
          </p:cNvSpPr>
          <p:nvPr>
            <p:ph type="title"/>
            <p:custDataLst>
              <p:tags r:id="rId1"/>
            </p:custDataLst>
          </p:nvPr>
        </p:nvSpPr>
        <p:spPr>
          <a:xfrm>
            <a:off x="6072663" y="640080"/>
            <a:ext cx="2744435" cy="2788919"/>
          </a:xfrm>
        </p:spPr>
        <p:txBody>
          <a:bodyPr vert="horz" lIns="91440" tIns="45720" rIns="91440" bIns="45720" rtlCol="0" anchor="b">
            <a:normAutofit/>
          </a:bodyPr>
          <a:lstStyle/>
          <a:p>
            <a:r>
              <a:rPr lang="en-US" sz="3200" i="1" err="1">
                <a:solidFill>
                  <a:srgbClr val="FFFFFF"/>
                </a:solidFill>
              </a:rPr>
              <a:t>L’entraineur</a:t>
            </a:r>
            <a:r>
              <a:rPr lang="en-US" sz="3200" i="1">
                <a:solidFill>
                  <a:srgbClr val="FFFFFF"/>
                </a:solidFill>
              </a:rPr>
              <a:t>-chef, plus de 30 ans de </a:t>
            </a:r>
            <a:r>
              <a:rPr lang="en-US" sz="3200" i="1" err="1">
                <a:solidFill>
                  <a:srgbClr val="FFFFFF"/>
                </a:solidFill>
              </a:rPr>
              <a:t>dévouement</a:t>
            </a:r>
            <a:r>
              <a:rPr lang="en-US" sz="3200" i="1">
                <a:solidFill>
                  <a:srgbClr val="FFFFFF"/>
                </a:solidFill>
              </a:rPr>
              <a:t> pour les nageurs !</a:t>
            </a:r>
          </a:p>
        </p:txBody>
      </p:sp>
      <p:sp>
        <p:nvSpPr>
          <p:cNvPr id="21" name="Rectangle 20">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7679"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pic>
        <p:nvPicPr>
          <p:cNvPr id="10" name="Image 9">
            <a:extLst>
              <a:ext uri="{FF2B5EF4-FFF2-40B4-BE49-F238E27FC236}">
                <a16:creationId xmlns:a16="http://schemas.microsoft.com/office/drawing/2014/main" id="{7EC7A9E2-63A9-7F56-124C-4988AD020B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4126" y="3888675"/>
            <a:ext cx="1456044" cy="1766954"/>
          </a:xfrm>
          <a:prstGeom prst="rect">
            <a:avLst/>
          </a:prstGeom>
        </p:spPr>
      </p:pic>
    </p:spTree>
    <p:extLst>
      <p:ext uri="{BB962C8B-B14F-4D97-AF65-F5344CB8AC3E}">
        <p14:creationId xmlns:p14="http://schemas.microsoft.com/office/powerpoint/2010/main" val="424242592"/>
      </p:ext>
    </p:extLst>
  </p:cSld>
  <p:clrMapOvr>
    <a:masterClrMapping/>
  </p:clrMapOvr>
  <p:transition>
    <p:wip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2" name="Titre 1">
            <a:extLst>
              <a:ext uri="{FF2B5EF4-FFF2-40B4-BE49-F238E27FC236}">
                <a16:creationId xmlns:a16="http://schemas.microsoft.com/office/drawing/2014/main" id="{528859B4-0B20-61E8-5DAF-F67E61C66583}"/>
              </a:ext>
            </a:extLst>
          </p:cNvPr>
          <p:cNvSpPr>
            <a:spLocks noGrp="1"/>
          </p:cNvSpPr>
          <p:nvPr>
            <p:ph type="title"/>
          </p:nvPr>
        </p:nvSpPr>
        <p:spPr>
          <a:xfrm>
            <a:off x="369277" y="516835"/>
            <a:ext cx="2313633" cy="5772840"/>
          </a:xfrm>
        </p:spPr>
        <p:txBody>
          <a:bodyPr anchor="ctr">
            <a:normAutofit/>
          </a:bodyPr>
          <a:lstStyle/>
          <a:p>
            <a:r>
              <a:rPr lang="fr-CA" sz="3100">
                <a:solidFill>
                  <a:srgbClr val="FFFFFF"/>
                </a:solidFill>
              </a:rPr>
              <a:t>Avant de terminer !</a:t>
            </a:r>
          </a:p>
        </p:txBody>
      </p:sp>
      <p:sp>
        <p:nvSpPr>
          <p:cNvPr id="14" name="Rectangle 13">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graphicFrame>
        <p:nvGraphicFramePr>
          <p:cNvPr id="5" name="Espace réservé du contenu 2">
            <a:extLst>
              <a:ext uri="{FF2B5EF4-FFF2-40B4-BE49-F238E27FC236}">
                <a16:creationId xmlns:a16="http://schemas.microsoft.com/office/drawing/2014/main" id="{478F3F31-AB00-1B66-2B78-9DD8FC05DCAE}"/>
              </a:ext>
            </a:extLst>
          </p:cNvPr>
          <p:cNvGraphicFramePr>
            <a:graphicFrameLocks noGrp="1"/>
          </p:cNvGraphicFramePr>
          <p:nvPr>
            <p:ph idx="1"/>
            <p:extLst>
              <p:ext uri="{D42A27DB-BD31-4B8C-83A1-F6EECF244321}">
                <p14:modId xmlns:p14="http://schemas.microsoft.com/office/powerpoint/2010/main" val="1150079435"/>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9140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14" name="Rectangle 13">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cxnSp>
        <p:nvCxnSpPr>
          <p:cNvPr id="16" name="Straight Connector 15">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9549EB89-5BFB-4E1E-AEEA-87C343D805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D1FA295-BDF6-44B9-90C5-FE3E2CE352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710114" y="0"/>
            <a:ext cx="343855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2" name="Titre 1"/>
          <p:cNvSpPr>
            <a:spLocks noGrp="1"/>
          </p:cNvSpPr>
          <p:nvPr>
            <p:ph type="title"/>
          </p:nvPr>
        </p:nvSpPr>
        <p:spPr>
          <a:xfrm>
            <a:off x="6072663" y="672516"/>
            <a:ext cx="2744435" cy="1289288"/>
          </a:xfrm>
        </p:spPr>
        <p:txBody>
          <a:bodyPr vert="horz" lIns="91440" tIns="45720" rIns="91440" bIns="45720" rtlCol="0" anchor="b">
            <a:normAutofit/>
          </a:bodyPr>
          <a:lstStyle/>
          <a:p>
            <a:r>
              <a:rPr lang="en-US" sz="3800"/>
              <a:t>En </a:t>
            </a:r>
            <a:r>
              <a:rPr lang="en-US" sz="3800" err="1"/>
              <a:t>terminant</a:t>
            </a:r>
            <a:r>
              <a:rPr lang="en-US" sz="3800"/>
              <a:t>,</a:t>
            </a:r>
          </a:p>
        </p:txBody>
      </p:sp>
      <p:sp>
        <p:nvSpPr>
          <p:cNvPr id="5" name="Espace réservé du contenu 4"/>
          <p:cNvSpPr>
            <a:spLocks noGrp="1"/>
          </p:cNvSpPr>
          <p:nvPr>
            <p:ph type="body" sz="half" idx="2"/>
          </p:nvPr>
        </p:nvSpPr>
        <p:spPr>
          <a:xfrm>
            <a:off x="6084425" y="4967583"/>
            <a:ext cx="2744435" cy="1107053"/>
          </a:xfrm>
        </p:spPr>
        <p:txBody>
          <a:bodyPr vert="horz" lIns="91440" tIns="45720" rIns="91440" bIns="45720" rtlCol="0">
            <a:normAutofit/>
          </a:bodyPr>
          <a:lstStyle/>
          <a:p>
            <a:pPr>
              <a:spcBef>
                <a:spcPts val="1200"/>
              </a:spcBef>
              <a:spcAft>
                <a:spcPts val="200"/>
              </a:spcAft>
            </a:pPr>
            <a:r>
              <a:rPr lang="en-US" sz="2000" cap="all" spc="200">
                <a:latin typeface="+mj-lt"/>
              </a:rPr>
              <a:t>VOUS </a:t>
            </a:r>
            <a:r>
              <a:rPr lang="en-US" sz="2000" cap="all" spc="200" err="1">
                <a:latin typeface="+mj-lt"/>
              </a:rPr>
              <a:t>remercie</a:t>
            </a:r>
            <a:r>
              <a:rPr lang="en-US" sz="2000" cap="all" spc="200">
                <a:latin typeface="+mj-lt"/>
              </a:rPr>
              <a:t> POUR votre </a:t>
            </a:r>
            <a:r>
              <a:rPr lang="en-US" sz="2000" cap="all" spc="200" err="1">
                <a:latin typeface="+mj-lt"/>
              </a:rPr>
              <a:t>confiance</a:t>
            </a:r>
            <a:r>
              <a:rPr lang="en-US" sz="2000" cap="all" spc="200">
                <a:latin typeface="+mj-lt"/>
              </a:rPr>
              <a:t>.  </a:t>
            </a:r>
          </a:p>
        </p:txBody>
      </p:sp>
      <p:sp>
        <p:nvSpPr>
          <p:cNvPr id="22" name="Rectangle 21">
            <a:extLst>
              <a:ext uri="{FF2B5EF4-FFF2-40B4-BE49-F238E27FC236}">
                <a16:creationId xmlns:a16="http://schemas.microsoft.com/office/drawing/2014/main" id="{81A36F1F-EEAE-48D1-A1FB-BD6FC8506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7679"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pic>
        <p:nvPicPr>
          <p:cNvPr id="10" name="Image 9">
            <a:extLst>
              <a:ext uri="{FF2B5EF4-FFF2-40B4-BE49-F238E27FC236}">
                <a16:creationId xmlns:a16="http://schemas.microsoft.com/office/drawing/2014/main" id="{30FEE40D-5B20-F9C3-0016-BB28DF1262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0635" y="2581216"/>
            <a:ext cx="1456044" cy="1766954"/>
          </a:xfrm>
          <a:prstGeom prst="rect">
            <a:avLst/>
          </a:prstGeom>
        </p:spPr>
      </p:pic>
      <p:pic>
        <p:nvPicPr>
          <p:cNvPr id="3" name="Image 2">
            <a:extLst>
              <a:ext uri="{FF2B5EF4-FFF2-40B4-BE49-F238E27FC236}">
                <a16:creationId xmlns:a16="http://schemas.microsoft.com/office/drawing/2014/main" id="{FDBF16D0-3E39-DE80-6DE5-C138D4E27123}"/>
              </a:ext>
            </a:extLst>
          </p:cNvPr>
          <p:cNvPicPr>
            <a:picLocks noChangeAspect="1"/>
          </p:cNvPicPr>
          <p:nvPr/>
        </p:nvPicPr>
        <p:blipFill>
          <a:blip r:embed="rId3"/>
          <a:stretch>
            <a:fillRect/>
          </a:stretch>
        </p:blipFill>
        <p:spPr>
          <a:xfrm>
            <a:off x="0" y="-4519"/>
            <a:ext cx="5758542" cy="6877923"/>
          </a:xfrm>
          <a:prstGeom prst="rect">
            <a:avLst/>
          </a:prstGeom>
        </p:spPr>
      </p:pic>
    </p:spTree>
    <p:extLst>
      <p:ext uri="{BB962C8B-B14F-4D97-AF65-F5344CB8AC3E}">
        <p14:creationId xmlns:p14="http://schemas.microsoft.com/office/powerpoint/2010/main" val="1257015521"/>
      </p:ext>
    </p:extLst>
  </p:cSld>
  <p:clrMapOvr>
    <a:masterClrMapping/>
  </p:clrMapOvr>
  <p:transition spd="slow" advClick="0" advTm="10000"/>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11" name="Rectangle 10">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cxnSp>
        <p:nvCxnSpPr>
          <p:cNvPr id="13" name="Straight Connector 12">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A6B16355-27FB-445B-B646-02AB73637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F6C3CED-6E51-3E70-175A-96BDE3661859}"/>
              </a:ext>
            </a:extLst>
          </p:cNvPr>
          <p:cNvSpPr>
            <a:spLocks noGrp="1"/>
          </p:cNvSpPr>
          <p:nvPr>
            <p:ph type="title"/>
          </p:nvPr>
        </p:nvSpPr>
        <p:spPr>
          <a:xfrm>
            <a:off x="6953666" y="640308"/>
            <a:ext cx="1895474" cy="5055904"/>
          </a:xfrm>
        </p:spPr>
        <p:txBody>
          <a:bodyPr vert="horz" lIns="91440" tIns="45720" rIns="91440" bIns="45720" rtlCol="0" anchor="ctr">
            <a:normAutofit/>
          </a:bodyPr>
          <a:lstStyle/>
          <a:p>
            <a:r>
              <a:rPr lang="en-US" sz="4800">
                <a:solidFill>
                  <a:schemeClr val="tx1">
                    <a:lumMod val="75000"/>
                    <a:lumOff val="25000"/>
                  </a:schemeClr>
                </a:solidFill>
              </a:rPr>
              <a:t>Le Club Velox c’est</a:t>
            </a:r>
          </a:p>
        </p:txBody>
      </p:sp>
      <p:cxnSp>
        <p:nvCxnSpPr>
          <p:cNvPr id="17" name="Straight Connector 16">
            <a:extLst>
              <a:ext uri="{FF2B5EF4-FFF2-40B4-BE49-F238E27FC236}">
                <a16:creationId xmlns:a16="http://schemas.microsoft.com/office/drawing/2014/main" id="{06DA680F-F6AC-453E-A8BF-C5BDED2851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92733"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6B3BF2E5-C3AB-441F-A430-491119C56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21" name="Rectangle 20">
            <a:extLst>
              <a:ext uri="{FF2B5EF4-FFF2-40B4-BE49-F238E27FC236}">
                <a16:creationId xmlns:a16="http://schemas.microsoft.com/office/drawing/2014/main" id="{DD07C90B-B81A-473B-8919-CA924E61F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graphicFrame>
        <p:nvGraphicFramePr>
          <p:cNvPr id="5" name="Espace réservé du contenu 2">
            <a:extLst>
              <a:ext uri="{FF2B5EF4-FFF2-40B4-BE49-F238E27FC236}">
                <a16:creationId xmlns:a16="http://schemas.microsoft.com/office/drawing/2014/main" id="{F8182B1D-3C7C-3E0D-DC52-38FFDDFC4B01}"/>
              </a:ext>
            </a:extLst>
          </p:cNvPr>
          <p:cNvGraphicFramePr>
            <a:graphicFrameLocks noGrp="1"/>
          </p:cNvGraphicFramePr>
          <p:nvPr>
            <p:ph idx="1"/>
            <p:extLst>
              <p:ext uri="{D42A27DB-BD31-4B8C-83A1-F6EECF244321}">
                <p14:modId xmlns:p14="http://schemas.microsoft.com/office/powerpoint/2010/main" val="2368766621"/>
              </p:ext>
            </p:extLst>
          </p:nvPr>
        </p:nvGraphicFramePr>
        <p:xfrm>
          <a:off x="475058" y="639763"/>
          <a:ext cx="6257181" cy="52521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9412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60" name="Rectangle 59">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cxnSp>
        <p:nvCxnSpPr>
          <p:cNvPr id="62" name="Straight Connector 61">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64" name="Rectangle 63">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6" name="Rectangle 65">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custDataLst>
              <p:tags r:id="rId1"/>
            </p:custDataLst>
          </p:nvPr>
        </p:nvSpPr>
        <p:spPr>
          <a:xfrm>
            <a:off x="3677265" y="584659"/>
            <a:ext cx="4776107" cy="1500555"/>
          </a:xfrm>
        </p:spPr>
        <p:txBody>
          <a:bodyPr vert="horz" lIns="91440" tIns="45720" rIns="91440" bIns="45720" rtlCol="0" anchor="b">
            <a:normAutofit/>
          </a:bodyPr>
          <a:lstStyle/>
          <a:p>
            <a:br>
              <a:rPr lang="en-US" sz="3400" kern="1200" spc="-50" baseline="0" dirty="0">
                <a:solidFill>
                  <a:schemeClr val="tx1">
                    <a:lumMod val="75000"/>
                    <a:lumOff val="25000"/>
                  </a:schemeClr>
                </a:solidFill>
                <a:latin typeface="+mj-lt"/>
                <a:ea typeface="+mj-ea"/>
                <a:cs typeface="+mj-cs"/>
              </a:rPr>
            </a:br>
            <a:r>
              <a:rPr lang="en-US" sz="3400" b="1" kern="1200" spc="-50" baseline="0" dirty="0">
                <a:solidFill>
                  <a:schemeClr val="tx1">
                    <a:lumMod val="75000"/>
                    <a:lumOff val="25000"/>
                  </a:schemeClr>
                </a:solidFill>
                <a:latin typeface="+mj-lt"/>
                <a:ea typeface="+mj-ea"/>
                <a:cs typeface="+mj-cs"/>
              </a:rPr>
              <a:t>Les </a:t>
            </a:r>
            <a:r>
              <a:rPr lang="en-US" sz="3400" b="1" kern="1200" spc="-50" baseline="0" dirty="0" err="1">
                <a:solidFill>
                  <a:schemeClr val="tx1">
                    <a:lumMod val="75000"/>
                    <a:lumOff val="25000"/>
                  </a:schemeClr>
                </a:solidFill>
                <a:latin typeface="+mj-lt"/>
                <a:ea typeface="+mj-ea"/>
                <a:cs typeface="+mj-cs"/>
              </a:rPr>
              <a:t>programmes</a:t>
            </a:r>
            <a:r>
              <a:rPr lang="en-US" sz="3400" b="1" kern="1200" spc="-50" baseline="0" dirty="0">
                <a:solidFill>
                  <a:schemeClr val="tx1">
                    <a:lumMod val="75000"/>
                    <a:lumOff val="25000"/>
                  </a:schemeClr>
                </a:solidFill>
                <a:latin typeface="+mj-lt"/>
                <a:ea typeface="+mj-ea"/>
                <a:cs typeface="+mj-cs"/>
              </a:rPr>
              <a:t> Velox</a:t>
            </a:r>
            <a:br>
              <a:rPr lang="en-US" sz="3400" kern="1200" spc="-50" baseline="0" dirty="0">
                <a:solidFill>
                  <a:schemeClr val="tx1">
                    <a:lumMod val="75000"/>
                    <a:lumOff val="25000"/>
                  </a:schemeClr>
                </a:solidFill>
                <a:latin typeface="+mj-lt"/>
                <a:ea typeface="+mj-ea"/>
                <a:cs typeface="+mj-cs"/>
              </a:rPr>
            </a:br>
            <a:endParaRPr lang="en-US" sz="3400" kern="1200" spc="-50" baseline="0" dirty="0">
              <a:solidFill>
                <a:schemeClr val="tx1">
                  <a:lumMod val="75000"/>
                  <a:lumOff val="25000"/>
                </a:schemeClr>
              </a:solidFill>
              <a:latin typeface="+mj-lt"/>
              <a:ea typeface="+mj-ea"/>
              <a:cs typeface="+mj-cs"/>
            </a:endParaRPr>
          </a:p>
        </p:txBody>
      </p:sp>
      <p:pic>
        <p:nvPicPr>
          <p:cNvPr id="11" name="Picture 10" descr="Lunettes de natation sur le côté d’une allée de piscine">
            <a:extLst>
              <a:ext uri="{FF2B5EF4-FFF2-40B4-BE49-F238E27FC236}">
                <a16:creationId xmlns:a16="http://schemas.microsoft.com/office/drawing/2014/main" id="{1E223A38-AF5C-5FF0-2DC0-51C8F5AE04F8}"/>
              </a:ext>
            </a:extLst>
          </p:cNvPr>
          <p:cNvPicPr>
            <a:picLocks noChangeAspect="1"/>
          </p:cNvPicPr>
          <p:nvPr/>
        </p:nvPicPr>
        <p:blipFill rotWithShape="1">
          <a:blip r:embed="rId4"/>
          <a:srcRect l="25075" r="41010" b="1"/>
          <a:stretch/>
        </p:blipFill>
        <p:spPr>
          <a:xfrm>
            <a:off x="20" y="-12128"/>
            <a:ext cx="3490702" cy="6870127"/>
          </a:xfrm>
          <a:prstGeom prst="rect">
            <a:avLst/>
          </a:prstGeom>
        </p:spPr>
      </p:pic>
      <p:cxnSp>
        <p:nvCxnSpPr>
          <p:cNvPr id="68" name="Straight Connector 67">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65712" y="2085703"/>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9" name="Espace réservé du contenu 8"/>
          <p:cNvSpPr>
            <a:spLocks noGrp="1"/>
          </p:cNvSpPr>
          <p:nvPr>
            <p:ph sz="half" idx="1"/>
            <p:custDataLst>
              <p:tags r:id="rId2"/>
            </p:custDataLst>
          </p:nvPr>
        </p:nvSpPr>
        <p:spPr>
          <a:xfrm>
            <a:off x="3677265" y="2332987"/>
            <a:ext cx="5171767" cy="4156301"/>
          </a:xfrm>
        </p:spPr>
        <p:txBody>
          <a:bodyPr vert="horz" lIns="0" tIns="45720" rIns="0" bIns="45720" rtlCol="0">
            <a:normAutofit/>
          </a:bodyPr>
          <a:lstStyle/>
          <a:p>
            <a:pPr>
              <a:spcBef>
                <a:spcPts val="0"/>
              </a:spcBef>
            </a:pPr>
            <a:r>
              <a:rPr lang="fr-CA" sz="1800" dirty="0"/>
              <a:t>Visent à développer de saines habitudes de vie, par le plaisir du sport en compagnie de gens qui partagent la même passion.</a:t>
            </a:r>
            <a:endParaRPr lang="en-US" sz="1800" dirty="0"/>
          </a:p>
          <a:p>
            <a:pPr marL="0" indent="0">
              <a:spcBef>
                <a:spcPts val="0"/>
              </a:spcBef>
              <a:buFont typeface="Calibri" panose="020F0502020204030204" pitchFamily="34" charset="0"/>
              <a:buNone/>
            </a:pPr>
            <a:endParaRPr lang="en-US" sz="1600" dirty="0"/>
          </a:p>
          <a:p>
            <a:pPr marL="0" indent="0">
              <a:spcBef>
                <a:spcPts val="0"/>
              </a:spcBef>
              <a:buFont typeface="Calibri" panose="020F0502020204030204" pitchFamily="34" charset="0"/>
              <a:buNone/>
            </a:pPr>
            <a:r>
              <a:rPr lang="en-US" sz="1600" b="1" u="sng" dirty="0" err="1"/>
              <a:t>Programme</a:t>
            </a:r>
            <a:r>
              <a:rPr lang="en-US" sz="1600" b="1" u="sng" dirty="0"/>
              <a:t> </a:t>
            </a:r>
            <a:r>
              <a:rPr lang="en-US" sz="1600" b="1" u="sng" dirty="0" err="1"/>
              <a:t>développement</a:t>
            </a:r>
            <a:endParaRPr lang="en-US" sz="1800" dirty="0"/>
          </a:p>
          <a:p>
            <a:pPr>
              <a:spcBef>
                <a:spcPts val="0"/>
              </a:spcBef>
            </a:pPr>
            <a:r>
              <a:rPr lang="en-US" sz="1800" b="1" dirty="0"/>
              <a:t>Velox 1 à Velox 4</a:t>
            </a:r>
            <a:r>
              <a:rPr lang="en-US" sz="1800" dirty="0"/>
              <a:t>: 1h30 à 6 </a:t>
            </a:r>
            <a:r>
              <a:rPr lang="en-US" sz="1800" dirty="0" err="1"/>
              <a:t>heures</a:t>
            </a:r>
            <a:r>
              <a:rPr lang="en-US" sz="1800" dirty="0"/>
              <a:t> </a:t>
            </a:r>
            <a:r>
              <a:rPr lang="en-US" sz="1800" dirty="0" err="1"/>
              <a:t>semaine</a:t>
            </a:r>
            <a:r>
              <a:rPr lang="en-US" sz="1800" dirty="0"/>
              <a:t> </a:t>
            </a:r>
          </a:p>
          <a:p>
            <a:pPr>
              <a:spcBef>
                <a:spcPts val="0"/>
              </a:spcBef>
            </a:pPr>
            <a:r>
              <a:rPr lang="en-US" sz="1800" dirty="0" err="1"/>
              <a:t>réparties</a:t>
            </a:r>
            <a:r>
              <a:rPr lang="en-US" sz="1800" dirty="0"/>
              <a:t> sur 2 à 4 </a:t>
            </a:r>
            <a:r>
              <a:rPr lang="en-US" sz="1800" dirty="0" err="1"/>
              <a:t>entrainements</a:t>
            </a:r>
            <a:r>
              <a:rPr lang="en-US" sz="1800" dirty="0"/>
              <a:t> par </a:t>
            </a:r>
            <a:r>
              <a:rPr lang="en-US" sz="1800" dirty="0" err="1"/>
              <a:t>semaine</a:t>
            </a:r>
            <a:r>
              <a:rPr lang="en-US" sz="1800" dirty="0"/>
              <a:t>.</a:t>
            </a:r>
          </a:p>
          <a:p>
            <a:pPr>
              <a:spcBef>
                <a:spcPts val="0"/>
              </a:spcBef>
            </a:pPr>
            <a:r>
              <a:rPr lang="en-US" sz="1800" dirty="0"/>
              <a:t>Clientèle de 6 à 14 ans.</a:t>
            </a:r>
          </a:p>
          <a:p>
            <a:pPr marL="0" indent="0">
              <a:spcBef>
                <a:spcPts val="0"/>
              </a:spcBef>
              <a:buFont typeface="Calibri" panose="020F0502020204030204" pitchFamily="34" charset="0"/>
              <a:buNone/>
            </a:pPr>
            <a:endParaRPr lang="en-US" sz="1600" dirty="0"/>
          </a:p>
          <a:p>
            <a:pPr marL="0" indent="0">
              <a:spcBef>
                <a:spcPts val="0"/>
              </a:spcBef>
              <a:buFont typeface="Calibri" panose="020F0502020204030204" pitchFamily="34" charset="0"/>
              <a:buNone/>
            </a:pPr>
            <a:r>
              <a:rPr lang="en-US" sz="1600" b="1" u="sng" dirty="0" err="1"/>
              <a:t>Programme</a:t>
            </a:r>
            <a:r>
              <a:rPr lang="en-US" sz="1600" b="1" u="sng" dirty="0"/>
              <a:t> performance</a:t>
            </a:r>
            <a:endParaRPr lang="en-US" sz="1600" dirty="0"/>
          </a:p>
          <a:p>
            <a:pPr>
              <a:spcBef>
                <a:spcPts val="0"/>
              </a:spcBef>
            </a:pPr>
            <a:r>
              <a:rPr lang="en-US" sz="1800" b="1" dirty="0"/>
              <a:t>Sports-études, </a:t>
            </a:r>
            <a:r>
              <a:rPr lang="en-US" sz="1800" dirty="0"/>
              <a:t>junior et excellence, 10 à 15 </a:t>
            </a:r>
            <a:r>
              <a:rPr lang="en-US" sz="1800" dirty="0" err="1"/>
              <a:t>heures</a:t>
            </a:r>
            <a:r>
              <a:rPr lang="en-US" sz="1800" dirty="0"/>
              <a:t> </a:t>
            </a:r>
            <a:r>
              <a:rPr lang="en-US" sz="1800" dirty="0" err="1"/>
              <a:t>d’entrainement</a:t>
            </a:r>
            <a:r>
              <a:rPr lang="en-US" sz="1800" dirty="0"/>
              <a:t> par </a:t>
            </a:r>
            <a:r>
              <a:rPr lang="en-US" sz="1800" dirty="0" err="1"/>
              <a:t>semaine</a:t>
            </a:r>
            <a:r>
              <a:rPr lang="en-US" sz="1800" dirty="0"/>
              <a:t>.</a:t>
            </a:r>
          </a:p>
          <a:p>
            <a:pPr>
              <a:spcBef>
                <a:spcPts val="0"/>
              </a:spcBef>
            </a:pPr>
            <a:r>
              <a:rPr lang="en-US" sz="1800" dirty="0"/>
              <a:t>En piscine </a:t>
            </a:r>
            <a:r>
              <a:rPr lang="en-US" sz="1800" dirty="0" err="1"/>
              <a:t>lundi</a:t>
            </a:r>
            <a:r>
              <a:rPr lang="en-US" sz="1800" dirty="0"/>
              <a:t>, </a:t>
            </a:r>
            <a:r>
              <a:rPr lang="en-US" sz="1800" dirty="0" err="1"/>
              <a:t>mardi</a:t>
            </a:r>
            <a:r>
              <a:rPr lang="en-US" sz="1800" dirty="0"/>
              <a:t>, </a:t>
            </a:r>
            <a:r>
              <a:rPr lang="en-US" sz="1800" dirty="0" err="1"/>
              <a:t>mercredi</a:t>
            </a:r>
            <a:r>
              <a:rPr lang="en-US" sz="1800" dirty="0"/>
              <a:t>, </a:t>
            </a:r>
            <a:r>
              <a:rPr lang="en-US" sz="1800" dirty="0" err="1"/>
              <a:t>vendredi</a:t>
            </a:r>
            <a:r>
              <a:rPr lang="en-US" sz="1800" dirty="0"/>
              <a:t> et </a:t>
            </a:r>
            <a:r>
              <a:rPr lang="en-US" sz="1800" dirty="0" err="1"/>
              <a:t>samedi</a:t>
            </a:r>
            <a:endParaRPr lang="en-US" sz="1800" dirty="0"/>
          </a:p>
          <a:p>
            <a:pPr>
              <a:spcBef>
                <a:spcPts val="0"/>
              </a:spcBef>
            </a:pPr>
            <a:r>
              <a:rPr lang="en-US" sz="1800" dirty="0" err="1"/>
              <a:t>Entrainement</a:t>
            </a:r>
            <a:r>
              <a:rPr lang="en-US" sz="1800" dirty="0"/>
              <a:t> à sec (musculation) </a:t>
            </a:r>
            <a:r>
              <a:rPr lang="en-US" sz="1800" dirty="0" err="1"/>
              <a:t>jeudi</a:t>
            </a:r>
            <a:r>
              <a:rPr lang="en-US" sz="1800" dirty="0"/>
              <a:t>.</a:t>
            </a:r>
          </a:p>
          <a:p>
            <a:pPr>
              <a:spcBef>
                <a:spcPts val="0"/>
              </a:spcBef>
            </a:pPr>
            <a:r>
              <a:rPr lang="en-US" sz="1800" dirty="0"/>
              <a:t>Clientèle 11 </a:t>
            </a:r>
            <a:r>
              <a:rPr lang="en-US" sz="1800" dirty="0" err="1"/>
              <a:t>ans</a:t>
            </a:r>
            <a:r>
              <a:rPr lang="en-US" sz="1800" dirty="0"/>
              <a:t> et plus, </a:t>
            </a:r>
            <a:r>
              <a:rPr lang="en-US" sz="1800" dirty="0" err="1"/>
              <a:t>nageurs</a:t>
            </a:r>
            <a:r>
              <a:rPr lang="en-US" sz="1800" dirty="0"/>
              <a:t> </a:t>
            </a:r>
            <a:r>
              <a:rPr lang="en-US" sz="1800" dirty="0" err="1"/>
              <a:t>avancés</a:t>
            </a:r>
            <a:r>
              <a:rPr lang="en-US" sz="1800" dirty="0"/>
              <a:t>.</a:t>
            </a:r>
          </a:p>
        </p:txBody>
      </p:sp>
    </p:spTree>
    <p:extLst>
      <p:ext uri="{BB962C8B-B14F-4D97-AF65-F5344CB8AC3E}">
        <p14:creationId xmlns:p14="http://schemas.microsoft.com/office/powerpoint/2010/main" val="3591062753"/>
      </p:ext>
    </p:extLst>
  </p:cSld>
  <p:clrMapOvr>
    <a:masterClrMapping/>
  </p:clrMapOvr>
  <p:transition spd="slow" advTm="10000">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 name="Rectangle 1039">
            <a:extLst>
              <a:ext uri="{FF2B5EF4-FFF2-40B4-BE49-F238E27FC236}">
                <a16:creationId xmlns:a16="http://schemas.microsoft.com/office/drawing/2014/main" id="{7C2DC10F-CD76-43DC-9E0B-CB291F740C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1042" name="Rectangle 1041">
            <a:extLst>
              <a:ext uri="{FF2B5EF4-FFF2-40B4-BE49-F238E27FC236}">
                <a16:creationId xmlns:a16="http://schemas.microsoft.com/office/drawing/2014/main" id="{1C18170A-08B7-4230-A012-B24C20E393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cxnSp>
        <p:nvCxnSpPr>
          <p:cNvPr id="1044" name="Straight Connector 1043">
            <a:extLst>
              <a:ext uri="{FF2B5EF4-FFF2-40B4-BE49-F238E27FC236}">
                <a16:creationId xmlns:a16="http://schemas.microsoft.com/office/drawing/2014/main" id="{52188B95-E375-4977-9E9C-E28CE956F6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037" name="Rectangle 1045">
            <a:extLst>
              <a:ext uri="{FF2B5EF4-FFF2-40B4-BE49-F238E27FC236}">
                <a16:creationId xmlns:a16="http://schemas.microsoft.com/office/drawing/2014/main" id="{4CFCD50F-4BF3-4733-BD42-5567080A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5046344" y="634947"/>
            <a:ext cx="3615962" cy="921846"/>
          </a:xfrm>
        </p:spPr>
        <p:txBody>
          <a:bodyPr vert="horz" lIns="91440" tIns="45720" rIns="91440" bIns="45720" rtlCol="0" anchor="b">
            <a:normAutofit/>
          </a:bodyPr>
          <a:lstStyle/>
          <a:p>
            <a:r>
              <a:rPr lang="en-US"/>
              <a:t>Sport-études</a:t>
            </a:r>
          </a:p>
        </p:txBody>
      </p:sp>
      <p:sp>
        <p:nvSpPr>
          <p:cNvPr id="1048" name="Rectangle 1047">
            <a:extLst>
              <a:ext uri="{FF2B5EF4-FFF2-40B4-BE49-F238E27FC236}">
                <a16:creationId xmlns:a16="http://schemas.microsoft.com/office/drawing/2014/main" id="{97C2466A-2320-4205-BDC2-056CD8BC2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2293430" cy="3408237"/>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Rectangle 1049">
            <a:extLst>
              <a:ext uri="{FF2B5EF4-FFF2-40B4-BE49-F238E27FC236}">
                <a16:creationId xmlns:a16="http://schemas.microsoft.com/office/drawing/2014/main" id="{C24F77B6-3AFC-4981-A39A-15994073E1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4045" y="321733"/>
            <a:ext cx="1937955" cy="1955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8" name="Straight Connector 1051">
            <a:extLst>
              <a:ext uri="{FF2B5EF4-FFF2-40B4-BE49-F238E27FC236}">
                <a16:creationId xmlns:a16="http://schemas.microsoft.com/office/drawing/2014/main" id="{E622A300-A12E-4C3D-A574-71AFFA8F2B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0072" y="2085703"/>
            <a:ext cx="30861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054" name="Rectangle 1053">
            <a:extLst>
              <a:ext uri="{FF2B5EF4-FFF2-40B4-BE49-F238E27FC236}">
                <a16:creationId xmlns:a16="http://schemas.microsoft.com/office/drawing/2014/main" id="{B7D21A87-2874-4438-84BA-E02F7C6327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879167"/>
            <a:ext cx="2293430" cy="21355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Rectangle 1055">
            <a:extLst>
              <a:ext uri="{FF2B5EF4-FFF2-40B4-BE49-F238E27FC236}">
                <a16:creationId xmlns:a16="http://schemas.microsoft.com/office/drawing/2014/main" id="{0B0A69F5-520C-404C-9614-071AAE138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6441" y="2451014"/>
            <a:ext cx="1925558" cy="3532765"/>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E46A064E-045D-BBAE-C7C9-3E6E97A2EB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689" y="739173"/>
            <a:ext cx="1721311" cy="2086437"/>
          </a:xfrm>
          <a:prstGeom prst="rect">
            <a:avLst/>
          </a:prstGeom>
        </p:spPr>
      </p:pic>
      <p:sp>
        <p:nvSpPr>
          <p:cNvPr id="7" name="Espace réservé du contenu 6"/>
          <p:cNvSpPr>
            <a:spLocks noGrp="1"/>
          </p:cNvSpPr>
          <p:nvPr>
            <p:ph sz="half" idx="1"/>
          </p:nvPr>
        </p:nvSpPr>
        <p:spPr>
          <a:xfrm>
            <a:off x="4914511" y="2276983"/>
            <a:ext cx="3615962" cy="3876280"/>
          </a:xfrm>
        </p:spPr>
        <p:txBody>
          <a:bodyPr vert="horz" lIns="0" tIns="45720" rIns="0" bIns="45720" rtlCol="0">
            <a:normAutofit/>
          </a:bodyPr>
          <a:lstStyle/>
          <a:p>
            <a:pPr marL="0" indent="0">
              <a:buFont typeface="Calibri" panose="020F0502020204030204" pitchFamily="34" charset="0"/>
              <a:buNone/>
            </a:pPr>
            <a:r>
              <a:rPr lang="en-US" sz="1900"/>
              <a:t>Horaire:</a:t>
            </a:r>
          </a:p>
          <a:p>
            <a:r>
              <a:rPr lang="en-US" sz="1900"/>
              <a:t>Variable entre 13h30 et 17h00 du lundi au vendredi</a:t>
            </a:r>
          </a:p>
          <a:p>
            <a:r>
              <a:rPr lang="en-US" sz="1900"/>
              <a:t>De 5h45 à 8h45 le samedi matin</a:t>
            </a:r>
          </a:p>
          <a:p>
            <a:endParaRPr lang="en-US" sz="1900"/>
          </a:p>
          <a:p>
            <a:pPr>
              <a:lnSpc>
                <a:spcPct val="110000"/>
              </a:lnSpc>
              <a:spcBef>
                <a:spcPts val="0"/>
              </a:spcBef>
            </a:pPr>
            <a:r>
              <a:rPr lang="en-US" sz="1900"/>
              <a:t>École de Mortagne, Boucherville</a:t>
            </a:r>
          </a:p>
          <a:p>
            <a:pPr>
              <a:lnSpc>
                <a:spcPct val="110000"/>
              </a:lnSpc>
              <a:spcBef>
                <a:spcPts val="0"/>
              </a:spcBef>
            </a:pPr>
            <a:r>
              <a:rPr lang="en-US" sz="1900"/>
              <a:t>École </a:t>
            </a:r>
            <a:r>
              <a:rPr lang="en-US" sz="1900" err="1"/>
              <a:t>Héritage</a:t>
            </a:r>
            <a:r>
              <a:rPr lang="en-US" sz="1900"/>
              <a:t>, St-Hubert</a:t>
            </a:r>
          </a:p>
          <a:p>
            <a:pPr>
              <a:lnSpc>
                <a:spcPct val="110000"/>
              </a:lnSpc>
              <a:spcBef>
                <a:spcPts val="0"/>
              </a:spcBef>
            </a:pPr>
            <a:r>
              <a:rPr lang="en-US" sz="1900"/>
              <a:t>Collège </a:t>
            </a:r>
            <a:r>
              <a:rPr lang="en-US" sz="1900" err="1"/>
              <a:t>Français</a:t>
            </a:r>
            <a:r>
              <a:rPr lang="en-US" sz="1900"/>
              <a:t>, </a:t>
            </a:r>
            <a:r>
              <a:rPr lang="en-US" sz="1900" err="1"/>
              <a:t>Longueuil</a:t>
            </a:r>
            <a:endParaRPr lang="en-US" sz="1900"/>
          </a:p>
          <a:p>
            <a:pPr>
              <a:lnSpc>
                <a:spcPct val="110000"/>
              </a:lnSpc>
              <a:spcBef>
                <a:spcPts val="0"/>
              </a:spcBef>
            </a:pPr>
            <a:endParaRPr lang="en-US" sz="1900"/>
          </a:p>
          <a:p>
            <a:r>
              <a:rPr lang="en-US" sz="1900"/>
              <a:t>Il faut y </a:t>
            </a:r>
            <a:r>
              <a:rPr lang="en-US" sz="1900" err="1"/>
              <a:t>penser</a:t>
            </a:r>
            <a:r>
              <a:rPr lang="en-US" sz="1900"/>
              <a:t> </a:t>
            </a:r>
            <a:r>
              <a:rPr lang="en-US" sz="1900" err="1"/>
              <a:t>dès</a:t>
            </a:r>
            <a:r>
              <a:rPr lang="en-US" sz="1900"/>
              <a:t> la 4e </a:t>
            </a:r>
            <a:r>
              <a:rPr lang="en-US" sz="1900" err="1"/>
              <a:t>année</a:t>
            </a:r>
            <a:endParaRPr lang="en-US" sz="1900"/>
          </a:p>
          <a:p>
            <a:pPr marL="0" indent="0">
              <a:buFont typeface="Calibri" panose="020F0502020204030204" pitchFamily="34" charset="0"/>
              <a:buNone/>
            </a:pPr>
            <a:endParaRPr lang="en-US" sz="1900"/>
          </a:p>
          <a:p>
            <a:pPr marL="0" indent="0">
              <a:buFont typeface="Calibri" panose="020F0502020204030204" pitchFamily="34" charset="0"/>
              <a:buNone/>
            </a:pPr>
            <a:endParaRPr lang="en-US" sz="1900"/>
          </a:p>
          <a:p>
            <a:pPr marL="0" indent="0">
              <a:buFont typeface="Calibri" panose="020F0502020204030204" pitchFamily="34" charset="0"/>
              <a:buNone/>
            </a:pPr>
            <a:endParaRPr lang="en-US" sz="1900"/>
          </a:p>
        </p:txBody>
      </p:sp>
      <p:sp>
        <p:nvSpPr>
          <p:cNvPr id="1058" name="Rectangle 1057">
            <a:extLst>
              <a:ext uri="{FF2B5EF4-FFF2-40B4-BE49-F238E27FC236}">
                <a16:creationId xmlns:a16="http://schemas.microsoft.com/office/drawing/2014/main" id="{54D683B1-E7B7-4AF5-8BF1-00757F13F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1060" name="Rectangle 1059">
            <a:extLst>
              <a:ext uri="{FF2B5EF4-FFF2-40B4-BE49-F238E27FC236}">
                <a16:creationId xmlns:a16="http://schemas.microsoft.com/office/drawing/2014/main" id="{7B07ECB0-AC96-4F4F-AB0C-44EA1353C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776028" y="3633720"/>
            <a:ext cx="1578560" cy="139842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5248376"/>
      </p:ext>
    </p:extLst>
  </p:cSld>
  <p:clrMapOvr>
    <a:masterClrMapping/>
  </p:clrMapOvr>
  <p:transition spd="slow" advTm="10000">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10" name="Rectangle 9">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cxnSp>
        <p:nvCxnSpPr>
          <p:cNvPr id="12" name="Straight Connector 11">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re 1"/>
          <p:cNvSpPr>
            <a:spLocks noGrp="1"/>
          </p:cNvSpPr>
          <p:nvPr>
            <p:ph type="title"/>
            <p:custDataLst>
              <p:tags r:id="rId1"/>
            </p:custDataLst>
          </p:nvPr>
        </p:nvSpPr>
        <p:spPr>
          <a:xfrm>
            <a:off x="395536" y="286603"/>
            <a:ext cx="5410903" cy="694125"/>
          </a:xfrm>
        </p:spPr>
        <p:txBody>
          <a:bodyPr vert="horz" lIns="91440" tIns="45720" rIns="91440" bIns="45720" rtlCol="0" anchor="b">
            <a:normAutofit/>
          </a:bodyPr>
          <a:lstStyle/>
          <a:p>
            <a:r>
              <a:rPr lang="en-US" sz="3700">
                <a:solidFill>
                  <a:schemeClr val="accent2"/>
                </a:solidFill>
                <a:latin typeface="Tahoma" panose="020B0604030504040204" pitchFamily="34" charset="0"/>
                <a:ea typeface="Tahoma" panose="020B0604030504040204" pitchFamily="34" charset="0"/>
                <a:cs typeface="Tahoma" panose="020B0604030504040204" pitchFamily="34" charset="0"/>
              </a:rPr>
              <a:t>Sport-études avec Velox</a:t>
            </a:r>
          </a:p>
        </p:txBody>
      </p:sp>
      <p:sp>
        <p:nvSpPr>
          <p:cNvPr id="3" name="Sous-titre 2"/>
          <p:cNvSpPr>
            <a:spLocks noGrp="1"/>
          </p:cNvSpPr>
          <p:nvPr>
            <p:ph idx="1"/>
            <p:custDataLst>
              <p:tags r:id="rId2"/>
            </p:custDataLst>
          </p:nvPr>
        </p:nvSpPr>
        <p:spPr>
          <a:xfrm>
            <a:off x="515565" y="1359451"/>
            <a:ext cx="5023286" cy="4877861"/>
          </a:xfrm>
        </p:spPr>
        <p:txBody>
          <a:bodyPr vert="horz" lIns="0" tIns="45720" rIns="0" bIns="45720" rtlCol="0">
            <a:normAutofit lnSpcReduction="10000"/>
          </a:bodyPr>
          <a:lstStyle/>
          <a:p>
            <a:pPr marL="457200" indent="-457200">
              <a:buFont typeface="Calibri" panose="020F0502020204030204" pitchFamily="34" charset="0"/>
              <a:buChar char="•"/>
            </a:pPr>
            <a:r>
              <a:rPr lang="fr-CA" sz="1800">
                <a:latin typeface="Tahoma" panose="020B0604030504040204" pitchFamily="34" charset="0"/>
                <a:ea typeface="Tahoma" panose="020B0604030504040204" pitchFamily="34" charset="0"/>
                <a:cs typeface="Tahoma" panose="020B0604030504040204" pitchFamily="34" charset="0"/>
              </a:rPr>
              <a:t>Un</a:t>
            </a:r>
            <a:r>
              <a:rPr lang="fr-CA" sz="1800">
                <a:effectLst/>
                <a:latin typeface="Tahoma" panose="020B0604030504040204" pitchFamily="34" charset="0"/>
                <a:ea typeface="Tahoma" panose="020B0604030504040204" pitchFamily="34" charset="0"/>
                <a:cs typeface="Tahoma" panose="020B0604030504040204" pitchFamily="34" charset="0"/>
              </a:rPr>
              <a:t> programme scolaire accéléré.</a:t>
            </a:r>
          </a:p>
          <a:p>
            <a:pPr marL="457200" indent="-457200">
              <a:buFont typeface="Calibri" panose="020F0502020204030204" pitchFamily="34" charset="0"/>
              <a:buChar char="•"/>
            </a:pPr>
            <a:r>
              <a:rPr lang="fr-CA" sz="1800">
                <a:latin typeface="Tahoma" panose="020B0604030504040204" pitchFamily="34" charset="0"/>
                <a:ea typeface="Tahoma" panose="020B0604030504040204" pitchFamily="34" charset="0"/>
                <a:cs typeface="Tahoma" panose="020B0604030504040204" pitchFamily="34" charset="0"/>
              </a:rPr>
              <a:t>Un environnement d’entraînement en natation stimulant pour les athlètes de pointe ou ceux qui ont à cœur de le devenir. </a:t>
            </a:r>
          </a:p>
          <a:p>
            <a:pPr marL="457200" indent="-457200">
              <a:buFont typeface="Calibri" panose="020F0502020204030204" pitchFamily="34" charset="0"/>
              <a:buChar char="•"/>
            </a:pPr>
            <a:r>
              <a:rPr lang="fr-CA" sz="1800">
                <a:effectLst/>
                <a:latin typeface="Tahoma" panose="020B0604030504040204" pitchFamily="34" charset="0"/>
                <a:ea typeface="Tahoma" panose="020B0604030504040204" pitchFamily="34" charset="0"/>
                <a:cs typeface="Tahoma" panose="020B0604030504040204" pitchFamily="34" charset="0"/>
              </a:rPr>
              <a:t>Un encadrement par des entraineurs expérimentés.</a:t>
            </a:r>
          </a:p>
          <a:p>
            <a:pPr marL="457200" indent="-457200">
              <a:buFont typeface="Calibri" panose="020F0502020204030204" pitchFamily="34" charset="0"/>
              <a:buChar char="•"/>
            </a:pPr>
            <a:r>
              <a:rPr lang="fr-CA" sz="1800">
                <a:latin typeface="Tahoma" panose="020B0604030504040204" pitchFamily="34" charset="0"/>
                <a:ea typeface="Tahoma" panose="020B0604030504040204" pitchFamily="34" charset="0"/>
                <a:cs typeface="Tahoma" panose="020B0604030504040204" pitchFamily="34" charset="0"/>
              </a:rPr>
              <a:t>La possibilité de développer ton talent dans un sport qui te passionne, de relever des défis et d’atteindre des résultats.</a:t>
            </a:r>
          </a:p>
          <a:p>
            <a:pPr marL="457200" indent="-457200">
              <a:buFont typeface="Calibri" panose="020F0502020204030204" pitchFamily="34" charset="0"/>
              <a:buChar char="•"/>
            </a:pPr>
            <a:r>
              <a:rPr lang="en-US" sz="1800">
                <a:latin typeface="Tahoma" panose="020B0604030504040204" pitchFamily="34" charset="0"/>
                <a:ea typeface="Tahoma" panose="020B0604030504040204" pitchFamily="34" charset="0"/>
                <a:cs typeface="Tahoma" panose="020B0604030504040204" pitchFamily="34" charset="0"/>
              </a:rPr>
              <a:t>C’est notre passion depuis plus de 30 ans, sport-études depuis 1991;</a:t>
            </a:r>
          </a:p>
          <a:p>
            <a:pPr marL="457200" indent="-457200">
              <a:buFont typeface="Calibri" panose="020F0502020204030204" pitchFamily="34" charset="0"/>
              <a:buChar char="•"/>
            </a:pPr>
            <a:r>
              <a:rPr lang="en-US" sz="1800">
                <a:latin typeface="Tahoma" panose="020B0604030504040204" pitchFamily="34" charset="0"/>
                <a:ea typeface="Tahoma" panose="020B0604030504040204" pitchFamily="34" charset="0"/>
                <a:cs typeface="Tahoma" panose="020B0604030504040204" pitchFamily="34" charset="0"/>
              </a:rPr>
              <a:t>Pour un horaire adapté à tes entrainements;</a:t>
            </a:r>
          </a:p>
          <a:p>
            <a:pPr marL="457200" indent="-457200">
              <a:buFont typeface="Calibri" panose="020F0502020204030204" pitchFamily="34" charset="0"/>
              <a:buChar char="•"/>
            </a:pPr>
            <a:r>
              <a:rPr lang="en-US" sz="1800">
                <a:latin typeface="Tahoma" panose="020B0604030504040204" pitchFamily="34" charset="0"/>
                <a:ea typeface="Tahoma" panose="020B0604030504040204" pitchFamily="34" charset="0"/>
                <a:cs typeface="Tahoma" panose="020B0604030504040204" pitchFamily="34" charset="0"/>
              </a:rPr>
              <a:t>Pour une discipline de vie;</a:t>
            </a:r>
          </a:p>
          <a:p>
            <a:pPr marL="457200" indent="-457200">
              <a:buFont typeface="Calibri" panose="020F0502020204030204" pitchFamily="34" charset="0"/>
              <a:buChar char="•"/>
            </a:pPr>
            <a:r>
              <a:rPr lang="en-US" sz="1800">
                <a:latin typeface="Tahoma" panose="020B0604030504040204" pitchFamily="34" charset="0"/>
                <a:ea typeface="Tahoma" panose="020B0604030504040204" pitchFamily="34" charset="0"/>
                <a:cs typeface="Tahoma" panose="020B0604030504040204" pitchFamily="34" charset="0"/>
              </a:rPr>
              <a:t>Pour la vie de groupe et le plaisir.</a:t>
            </a:r>
          </a:p>
          <a:p>
            <a:pPr marL="457200" indent="-457200">
              <a:buFont typeface="Calibri" panose="020F0502020204030204" pitchFamily="34" charset="0"/>
              <a:buChar char="•"/>
            </a:pPr>
            <a:r>
              <a:rPr lang="en-US" sz="1800">
                <a:latin typeface="Tahoma" panose="020B0604030504040204" pitchFamily="34" charset="0"/>
                <a:ea typeface="Tahoma" panose="020B0604030504040204" pitchFamily="34" charset="0"/>
                <a:cs typeface="Tahoma" panose="020B0604030504040204" pitchFamily="34" charset="0"/>
              </a:rPr>
              <a:t>Transport disponible </a:t>
            </a:r>
          </a:p>
        </p:txBody>
      </p:sp>
      <p:sp>
        <p:nvSpPr>
          <p:cNvPr id="16" name="Rectangle 15">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18" name="Rectangle 17">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617"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pic>
        <p:nvPicPr>
          <p:cNvPr id="5" name="Image 4">
            <a:extLst>
              <a:ext uri="{FF2B5EF4-FFF2-40B4-BE49-F238E27FC236}">
                <a16:creationId xmlns:a16="http://schemas.microsoft.com/office/drawing/2014/main" id="{3E86A35A-34D8-52AA-3507-8AE71BBB93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5657" y="2266073"/>
            <a:ext cx="1456044" cy="1766954"/>
          </a:xfrm>
          <a:prstGeom prst="rect">
            <a:avLst/>
          </a:prstGeom>
        </p:spPr>
      </p:pic>
    </p:spTree>
    <p:extLst>
      <p:ext uri="{BB962C8B-B14F-4D97-AF65-F5344CB8AC3E}">
        <p14:creationId xmlns:p14="http://schemas.microsoft.com/office/powerpoint/2010/main" val="3322588638"/>
      </p:ext>
    </p:extLst>
  </p:cSld>
  <p:clrMapOvr>
    <a:masterClrMapping/>
  </p:clrMapOvr>
  <p:transition spd="slow" advTm="10000">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10" name="Rectangle 9">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cxnSp>
        <p:nvCxnSpPr>
          <p:cNvPr id="12" name="Straight Connector 11">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743199" y="286604"/>
            <a:ext cx="5063240" cy="835136"/>
          </a:xfrm>
        </p:spPr>
        <p:txBody>
          <a:bodyPr vert="horz" lIns="91440" tIns="45720" rIns="91440" bIns="45720" rtlCol="0" anchor="b">
            <a:normAutofit/>
          </a:bodyPr>
          <a:lstStyle/>
          <a:p>
            <a:r>
              <a:rPr lang="en-US">
                <a:solidFill>
                  <a:schemeClr val="accent2"/>
                </a:solidFill>
              </a:rPr>
              <a:t>Les compétitions</a:t>
            </a:r>
          </a:p>
        </p:txBody>
      </p:sp>
      <p:sp>
        <p:nvSpPr>
          <p:cNvPr id="3" name="Espace réservé du contenu 2"/>
          <p:cNvSpPr>
            <a:spLocks noGrp="1"/>
          </p:cNvSpPr>
          <p:nvPr>
            <p:ph sz="half" idx="1"/>
          </p:nvPr>
        </p:nvSpPr>
        <p:spPr>
          <a:xfrm>
            <a:off x="783153" y="1474342"/>
            <a:ext cx="5023286" cy="4859487"/>
          </a:xfrm>
        </p:spPr>
        <p:txBody>
          <a:bodyPr vert="horz" lIns="0" tIns="45720" rIns="0" bIns="45720" rtlCol="0">
            <a:normAutofit/>
          </a:bodyPr>
          <a:lstStyle/>
          <a:p>
            <a:r>
              <a:rPr lang="en-US" dirty="0">
                <a:latin typeface="Arial" panose="020B0604020202020204" pitchFamily="34" charset="0"/>
                <a:ea typeface="Tahoma" panose="020B0604030504040204" pitchFamily="34" charset="0"/>
                <a:cs typeface="Arial" panose="020B0604020202020204" pitchFamily="34" charset="0"/>
              </a:rPr>
              <a:t>La participation à la </a:t>
            </a:r>
            <a:r>
              <a:rPr lang="en-US" dirty="0" err="1">
                <a:latin typeface="Arial" panose="020B0604020202020204" pitchFamily="34" charset="0"/>
                <a:ea typeface="Tahoma" panose="020B0604030504040204" pitchFamily="34" charset="0"/>
                <a:cs typeface="Arial" panose="020B0604020202020204" pitchFamily="34" charset="0"/>
              </a:rPr>
              <a:t>majorité</a:t>
            </a:r>
            <a:r>
              <a:rPr lang="en-US" dirty="0">
                <a:latin typeface="Arial" panose="020B0604020202020204" pitchFamily="34" charset="0"/>
                <a:ea typeface="Tahoma" panose="020B0604030504040204" pitchFamily="34" charset="0"/>
                <a:cs typeface="Arial" panose="020B0604020202020204" pitchFamily="34" charset="0"/>
              </a:rPr>
              <a:t> des </a:t>
            </a:r>
            <a:r>
              <a:rPr lang="en-US" dirty="0" err="1">
                <a:latin typeface="Arial" panose="020B0604020202020204" pitchFamily="34" charset="0"/>
                <a:ea typeface="Tahoma" panose="020B0604030504040204" pitchFamily="34" charset="0"/>
                <a:cs typeface="Arial" panose="020B0604020202020204" pitchFamily="34" charset="0"/>
              </a:rPr>
              <a:t>compétitions</a:t>
            </a:r>
            <a:r>
              <a:rPr lang="en-US" dirty="0">
                <a:latin typeface="Arial" panose="020B0604020202020204" pitchFamily="34" charset="0"/>
                <a:ea typeface="Tahoma" panose="020B0604030504040204" pitchFamily="34" charset="0"/>
                <a:cs typeface="Arial" panose="020B0604020202020204" pitchFamily="34" charset="0"/>
              </a:rPr>
              <a:t> </a:t>
            </a:r>
            <a:r>
              <a:rPr lang="en-US" dirty="0" err="1">
                <a:latin typeface="Arial" panose="020B0604020202020204" pitchFamily="34" charset="0"/>
                <a:ea typeface="Tahoma" panose="020B0604030504040204" pitchFamily="34" charset="0"/>
                <a:cs typeface="Arial" panose="020B0604020202020204" pitchFamily="34" charset="0"/>
              </a:rPr>
              <a:t>est</a:t>
            </a:r>
            <a:r>
              <a:rPr lang="en-US" dirty="0">
                <a:latin typeface="Arial" panose="020B0604020202020204" pitchFamily="34" charset="0"/>
                <a:ea typeface="Tahoma" panose="020B0604030504040204" pitchFamily="34" charset="0"/>
                <a:cs typeface="Arial" panose="020B0604020202020204" pitchFamily="34" charset="0"/>
              </a:rPr>
              <a:t> </a:t>
            </a:r>
            <a:r>
              <a:rPr lang="en-US" dirty="0" err="1">
                <a:latin typeface="Arial" panose="020B0604020202020204" pitchFamily="34" charset="0"/>
                <a:ea typeface="Tahoma" panose="020B0604030504040204" pitchFamily="34" charset="0"/>
                <a:cs typeface="Arial" panose="020B0604020202020204" pitchFamily="34" charset="0"/>
              </a:rPr>
              <a:t>obligatoire</a:t>
            </a:r>
            <a:r>
              <a:rPr lang="en-US" dirty="0">
                <a:latin typeface="Arial" panose="020B0604020202020204" pitchFamily="34" charset="0"/>
                <a:ea typeface="Tahoma" panose="020B0604030504040204" pitchFamily="34" charset="0"/>
                <a:cs typeface="Arial" panose="020B0604020202020204" pitchFamily="34" charset="0"/>
              </a:rPr>
              <a:t>;</a:t>
            </a:r>
          </a:p>
          <a:p>
            <a:r>
              <a:rPr lang="fr-CA" dirty="0">
                <a:latin typeface="Arial" panose="020B0604020202020204" pitchFamily="34" charset="0"/>
                <a:ea typeface="Tahoma" panose="020B0604030504040204" pitchFamily="34" charset="0"/>
                <a:cs typeface="Arial" panose="020B0604020202020204" pitchFamily="34" charset="0"/>
              </a:rPr>
              <a:t>Il s’agit de frais supplémentaires non inclus dans le prix d’inscription;
Le nageur nage pour améliorer ses temps d’une fois à l’autre.   Cela lui permet d’évaluer l’effort mis à l’entrainement;
</a:t>
            </a:r>
            <a:r>
              <a:rPr lang="fr-CA" dirty="0">
                <a:solidFill>
                  <a:srgbClr val="000000"/>
                </a:solidFill>
                <a:latin typeface="Arial" panose="020B0604020202020204" pitchFamily="34" charset="0"/>
                <a:ea typeface="Tahoma" panose="020B0604030504040204" pitchFamily="34" charset="0"/>
                <a:cs typeface="Arial" panose="020B0604020202020204" pitchFamily="34" charset="0"/>
              </a:rPr>
              <a:t>On demande aux nageurs de rester sur place jusqu’à la fin de la session afin d’encourager les autres nageurs du club.  Nous formons une équipe; </a:t>
            </a:r>
          </a:p>
          <a:p>
            <a:r>
              <a:rPr lang="fr-CA" dirty="0">
                <a:solidFill>
                  <a:srgbClr val="000000"/>
                </a:solidFill>
                <a:latin typeface="Arial" panose="020B0604020202020204" pitchFamily="34" charset="0"/>
                <a:ea typeface="Tahoma" panose="020B0604030504040204" pitchFamily="34" charset="0"/>
                <a:cs typeface="Arial" panose="020B0604020202020204" pitchFamily="34" charset="0"/>
              </a:rPr>
              <a:t>Inscription aux compétitions, maillot, en route…</a:t>
            </a:r>
          </a:p>
          <a:p>
            <a:endParaRPr lang="en-US" dirty="0"/>
          </a:p>
        </p:txBody>
      </p:sp>
      <p:sp>
        <p:nvSpPr>
          <p:cNvPr id="16" name="Rectangle 15">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18" name="Rectangle 17">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617"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pic>
        <p:nvPicPr>
          <p:cNvPr id="5" name="Image 4">
            <a:extLst>
              <a:ext uri="{FF2B5EF4-FFF2-40B4-BE49-F238E27FC236}">
                <a16:creationId xmlns:a16="http://schemas.microsoft.com/office/drawing/2014/main" id="{F7FFB1B0-22D1-0E6B-2DC6-C20D062310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5657" y="2348880"/>
            <a:ext cx="1456044" cy="1766954"/>
          </a:xfrm>
          <a:prstGeom prst="rect">
            <a:avLst/>
          </a:prstGeom>
        </p:spPr>
      </p:pic>
    </p:spTree>
    <p:extLst>
      <p:ext uri="{BB962C8B-B14F-4D97-AF65-F5344CB8AC3E}">
        <p14:creationId xmlns:p14="http://schemas.microsoft.com/office/powerpoint/2010/main" val="1326936944"/>
      </p:ext>
    </p:extLst>
  </p:cSld>
  <p:clrMapOvr>
    <a:masterClrMapping/>
  </p:clrMapOvr>
  <p:transition spd="slow" advTm="10000"/>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11" name="Rectangle 10">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cxnSp>
        <p:nvCxnSpPr>
          <p:cNvPr id="13" name="Straight Connector 12">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DA94699-5051-D2E7-F562-5188EF7811D3}"/>
              </a:ext>
            </a:extLst>
          </p:cNvPr>
          <p:cNvSpPr>
            <a:spLocks noGrp="1"/>
          </p:cNvSpPr>
          <p:nvPr>
            <p:ph type="title"/>
          </p:nvPr>
        </p:nvSpPr>
        <p:spPr>
          <a:xfrm>
            <a:off x="3886200" y="634947"/>
            <a:ext cx="4776107" cy="985534"/>
          </a:xfrm>
        </p:spPr>
        <p:txBody>
          <a:bodyPr vert="horz" lIns="91440" tIns="45720" rIns="91440" bIns="45720" rtlCol="0" anchor="b">
            <a:normAutofit/>
          </a:bodyPr>
          <a:lstStyle/>
          <a:p>
            <a:r>
              <a:rPr lang="en-US" kern="1200" spc="-50" baseline="0" dirty="0">
                <a:solidFill>
                  <a:schemeClr val="tx1">
                    <a:lumMod val="75000"/>
                    <a:lumOff val="25000"/>
                  </a:schemeClr>
                </a:solidFill>
                <a:latin typeface="+mj-lt"/>
                <a:ea typeface="+mj-ea"/>
                <a:cs typeface="+mj-cs"/>
              </a:rPr>
              <a:t>Évaluation</a:t>
            </a:r>
          </a:p>
        </p:txBody>
      </p:sp>
      <p:pic>
        <p:nvPicPr>
          <p:cNvPr id="5" name="Picture 4" descr="Photo en gros plan d’un chronomètre avec un pool en arrière-plan">
            <a:extLst>
              <a:ext uri="{FF2B5EF4-FFF2-40B4-BE49-F238E27FC236}">
                <a16:creationId xmlns:a16="http://schemas.microsoft.com/office/drawing/2014/main" id="{F9600812-B17B-B7A2-CD68-40D6F78BF57F}"/>
              </a:ext>
            </a:extLst>
          </p:cNvPr>
          <p:cNvPicPr>
            <a:picLocks noChangeAspect="1"/>
          </p:cNvPicPr>
          <p:nvPr/>
        </p:nvPicPr>
        <p:blipFill rotWithShape="1">
          <a:blip r:embed="rId2"/>
          <a:srcRect l="45113" r="20971" b="1"/>
          <a:stretch/>
        </p:blipFill>
        <p:spPr>
          <a:xfrm>
            <a:off x="20" y="-12128"/>
            <a:ext cx="3490702" cy="6870127"/>
          </a:xfrm>
          <a:prstGeom prst="rect">
            <a:avLst/>
          </a:prstGeom>
        </p:spPr>
      </p:pic>
      <p:cxnSp>
        <p:nvCxnSpPr>
          <p:cNvPr id="19" name="Straight Connector 18">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65712" y="2085703"/>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D149B94D-7BB3-BE4F-1039-3F930BE04996}"/>
              </a:ext>
            </a:extLst>
          </p:cNvPr>
          <p:cNvSpPr>
            <a:spLocks noGrp="1"/>
          </p:cNvSpPr>
          <p:nvPr>
            <p:ph sz="half" idx="1"/>
          </p:nvPr>
        </p:nvSpPr>
        <p:spPr>
          <a:xfrm>
            <a:off x="3886200" y="2198913"/>
            <a:ext cx="4776107" cy="4252765"/>
          </a:xfrm>
        </p:spPr>
        <p:txBody>
          <a:bodyPr vert="horz" lIns="0" tIns="45720" rIns="0" bIns="45720" rtlCol="0">
            <a:normAutofit fontScale="92500" lnSpcReduction="10000"/>
          </a:bodyPr>
          <a:lstStyle/>
          <a:p>
            <a:pPr>
              <a:spcAft>
                <a:spcPts val="600"/>
              </a:spcAft>
            </a:pPr>
            <a:r>
              <a:rPr lang="en-US" sz="1900" dirty="0">
                <a:latin typeface="Berlin Sans FB" panose="020E0602020502020306" pitchFamily="34" charset="0"/>
              </a:rPr>
              <a:t>À 4 reprises pendant </a:t>
            </a:r>
            <a:r>
              <a:rPr lang="en-US" sz="1900" dirty="0" err="1">
                <a:latin typeface="Berlin Sans FB" panose="020E0602020502020306" pitchFamily="34" charset="0"/>
              </a:rPr>
              <a:t>l’année</a:t>
            </a:r>
            <a:r>
              <a:rPr lang="en-US" sz="1900" dirty="0">
                <a:latin typeface="Berlin Sans FB" panose="020E0602020502020306" pitchFamily="34" charset="0"/>
              </a:rPr>
              <a:t> </a:t>
            </a:r>
            <a:r>
              <a:rPr lang="en-US" sz="1900" dirty="0" err="1">
                <a:latin typeface="Berlin Sans FB" panose="020E0602020502020306" pitchFamily="34" charset="0"/>
              </a:rPr>
              <a:t>soit</a:t>
            </a:r>
            <a:r>
              <a:rPr lang="en-US" sz="1900" dirty="0">
                <a:latin typeface="Berlin Sans FB" panose="020E0602020502020306" pitchFamily="34" charset="0"/>
              </a:rPr>
              <a:t> </a:t>
            </a:r>
            <a:r>
              <a:rPr lang="en-US" sz="1900" dirty="0" err="1">
                <a:latin typeface="Berlin Sans FB" panose="020E0602020502020306" pitchFamily="34" charset="0"/>
              </a:rPr>
              <a:t>octobre</a:t>
            </a:r>
            <a:r>
              <a:rPr lang="en-US" sz="1900" dirty="0">
                <a:latin typeface="Berlin Sans FB" panose="020E0602020502020306" pitchFamily="34" charset="0"/>
              </a:rPr>
              <a:t>, décembre, mars et mai, les nageurs du programme développement sont évalués par leur entraîneur avec l’aide de l’entraîneur-chef.  Les résultats vous parviendront par courriel par </a:t>
            </a:r>
            <a:r>
              <a:rPr lang="en-US" sz="1900" dirty="0" err="1">
                <a:latin typeface="Berlin Sans FB" panose="020E0602020502020306" pitchFamily="34" charset="0"/>
              </a:rPr>
              <a:t>groupe</a:t>
            </a:r>
            <a:r>
              <a:rPr lang="en-US" sz="1900" dirty="0">
                <a:latin typeface="Berlin Sans FB" panose="020E0602020502020306" pitchFamily="34" charset="0"/>
              </a:rPr>
              <a:t>.</a:t>
            </a:r>
          </a:p>
          <a:p>
            <a:pPr>
              <a:spcAft>
                <a:spcPts val="600"/>
              </a:spcAft>
            </a:pPr>
            <a:r>
              <a:rPr lang="en-US" sz="1900" dirty="0">
                <a:latin typeface="Berlin Sans FB" panose="020E0602020502020306" pitchFamily="34" charset="0"/>
              </a:rPr>
              <a:t>Les objectifs: </a:t>
            </a:r>
          </a:p>
          <a:p>
            <a:pPr lvl="1">
              <a:spcAft>
                <a:spcPts val="600"/>
              </a:spcAft>
              <a:buFont typeface="Calibri" panose="020F0502020204030204" pitchFamily="34" charset="0"/>
              <a:buChar char="§"/>
            </a:pPr>
            <a:r>
              <a:rPr lang="en-US" sz="1900" dirty="0">
                <a:latin typeface="Berlin Sans FB" panose="020E0602020502020306" pitchFamily="34" charset="0"/>
              </a:rPr>
              <a:t>indiquer au nageur sa progression technique;</a:t>
            </a:r>
          </a:p>
          <a:p>
            <a:pPr lvl="1">
              <a:spcAft>
                <a:spcPts val="600"/>
              </a:spcAft>
              <a:buFont typeface="Calibri" panose="020F0502020204030204" pitchFamily="34" charset="0"/>
              <a:buChar char="§"/>
            </a:pPr>
            <a:r>
              <a:rPr lang="en-US" sz="1900" dirty="0">
                <a:latin typeface="Berlin Sans FB" panose="020E0602020502020306" pitchFamily="34" charset="0"/>
              </a:rPr>
              <a:t>aider l’entraîneur du groupe à cibler les forces et les points à améliorer de chaque nageur;</a:t>
            </a:r>
          </a:p>
          <a:p>
            <a:pPr lvl="1">
              <a:spcAft>
                <a:spcPts val="600"/>
              </a:spcAft>
              <a:buFont typeface="Calibri" panose="020F0502020204030204" pitchFamily="34" charset="0"/>
              <a:buChar char="§"/>
            </a:pPr>
            <a:r>
              <a:rPr lang="en-US" sz="1900" dirty="0">
                <a:latin typeface="Berlin Sans FB" panose="020E0602020502020306" pitchFamily="34" charset="0"/>
              </a:rPr>
              <a:t>s’assurer que chaque groupe a un entraînement standardisé; fournir des outils pour la formation des groupes;</a:t>
            </a:r>
          </a:p>
          <a:p>
            <a:pPr lvl="1">
              <a:spcAft>
                <a:spcPts val="600"/>
              </a:spcAft>
              <a:buFont typeface="Calibri" panose="020F0502020204030204" pitchFamily="34" charset="0"/>
              <a:buChar char="§"/>
            </a:pPr>
            <a:r>
              <a:rPr lang="en-US" sz="1900" dirty="0">
                <a:latin typeface="Berlin Sans FB" panose="020E0602020502020306" pitchFamily="34" charset="0"/>
              </a:rPr>
              <a:t>s’assurer que l’on atteint les objectifs du programme développement.</a:t>
            </a:r>
          </a:p>
          <a:p>
            <a:endParaRPr lang="en-US" sz="1400" dirty="0"/>
          </a:p>
        </p:txBody>
      </p:sp>
    </p:spTree>
    <p:extLst>
      <p:ext uri="{BB962C8B-B14F-4D97-AF65-F5344CB8AC3E}">
        <p14:creationId xmlns:p14="http://schemas.microsoft.com/office/powerpoint/2010/main" val="145677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Rétrospective">
  <a:themeElements>
    <a:clrScheme name="Personnalisé 2">
      <a:dk1>
        <a:srgbClr val="000000"/>
      </a:dk1>
      <a:lt1>
        <a:srgbClr val="FFFFFF"/>
      </a:lt1>
      <a:dk2>
        <a:srgbClr val="000000"/>
      </a:dk2>
      <a:lt2>
        <a:srgbClr val="D1D9E1"/>
      </a:lt2>
      <a:accent1>
        <a:srgbClr val="6F6F74"/>
      </a:accent1>
      <a:accent2>
        <a:srgbClr val="000000"/>
      </a:accent2>
      <a:accent3>
        <a:srgbClr val="000000"/>
      </a:accent3>
      <a:accent4>
        <a:srgbClr val="92A9B9"/>
      </a:accent4>
      <a:accent5>
        <a:srgbClr val="9C8265"/>
      </a:accent5>
      <a:accent6>
        <a:srgbClr val="8D6974"/>
      </a:accent6>
      <a:hlink>
        <a:srgbClr val="67AABF"/>
      </a:hlink>
      <a:folHlink>
        <a:srgbClr val="B1B5AB"/>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09765B1E91844E8B0300464E3B09C7" ma:contentTypeVersion="12" ma:contentTypeDescription="Crée un document." ma:contentTypeScope="" ma:versionID="1f07cfdccd8b21963c6f342383fb059d">
  <xsd:schema xmlns:xsd="http://www.w3.org/2001/XMLSchema" xmlns:xs="http://www.w3.org/2001/XMLSchema" xmlns:p="http://schemas.microsoft.com/office/2006/metadata/properties" xmlns:ns2="af4bb470-06aa-43b9-883d-7a14e5ccba70" xmlns:ns3="98009e78-6c5f-45d2-bdc5-91d58def3b64" targetNamespace="http://schemas.microsoft.com/office/2006/metadata/properties" ma:root="true" ma:fieldsID="9d230e97da2be31bdd512c3145b716d9" ns2:_="" ns3:_="">
    <xsd:import namespace="af4bb470-06aa-43b9-883d-7a14e5ccba70"/>
    <xsd:import namespace="98009e78-6c5f-45d2-bdc5-91d58def3b6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4bb470-06aa-43b9-883d-7a14e5ccba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alises d’images" ma:readOnly="false" ma:fieldId="{5cf76f15-5ced-4ddc-b409-7134ff3c332f}" ma:taxonomyMulti="true" ma:sspId="bf44090c-b6e0-4f06-9488-80770f49d393"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8009e78-6c5f-45d2-bdc5-91d58def3b64"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94bc1b14-6949-4467-bbb4-39c202686fd9}" ma:internalName="TaxCatchAll" ma:showField="CatchAllData" ma:web="98009e78-6c5f-45d2-bdc5-91d58def3b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8009e78-6c5f-45d2-bdc5-91d58def3b64" xsi:nil="true"/>
    <lcf76f155ced4ddcb4097134ff3c332f xmlns="af4bb470-06aa-43b9-883d-7a14e5ccba7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9C28F2-2C56-44EC-B481-59B38843DE4A}">
  <ds:schemaRefs>
    <ds:schemaRef ds:uri="98009e78-6c5f-45d2-bdc5-91d58def3b64"/>
    <ds:schemaRef ds:uri="af4bb470-06aa-43b9-883d-7a14e5ccba7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9926156-6B12-413C-AA47-E8223045BC8B}">
  <ds:schemaRefs>
    <ds:schemaRef ds:uri="98009e78-6c5f-45d2-bdc5-91d58def3b64"/>
    <ds:schemaRef ds:uri="af4bb470-06aa-43b9-883d-7a14e5ccba70"/>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AC7E3DF-043D-4B0B-AD07-517F00CEAA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17</TotalTime>
  <Words>1870</Words>
  <Application>Microsoft Office PowerPoint</Application>
  <PresentationFormat>Affichage à l'écran (4:3)</PresentationFormat>
  <Paragraphs>162</Paragraphs>
  <Slides>31</Slides>
  <Notes>7</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31</vt:i4>
      </vt:variant>
    </vt:vector>
  </HeadingPairs>
  <TitlesOfParts>
    <vt:vector size="39" baseType="lpstr">
      <vt:lpstr>Arial</vt:lpstr>
      <vt:lpstr>Berlin Sans FB</vt:lpstr>
      <vt:lpstr>Calibri</vt:lpstr>
      <vt:lpstr>Calibri Light</vt:lpstr>
      <vt:lpstr>Symbol</vt:lpstr>
      <vt:lpstr>Tahoma</vt:lpstr>
      <vt:lpstr>Wingdings</vt:lpstr>
      <vt:lpstr>Rétrospective</vt:lpstr>
      <vt:lpstr>Présentation PowerPoint</vt:lpstr>
      <vt:lpstr>Le Club de natation Hippocampe  (1983 à 2022 ) devient Velox natation</vt:lpstr>
      <vt:lpstr>L’entraineur-chef, plus de 30 ans de dévouement pour les nageurs !</vt:lpstr>
      <vt:lpstr>Le Club Velox c’est</vt:lpstr>
      <vt:lpstr> Les programmes Velox </vt:lpstr>
      <vt:lpstr>Sport-études</vt:lpstr>
      <vt:lpstr>Sport-études avec Velox</vt:lpstr>
      <vt:lpstr>Les compétitions</vt:lpstr>
      <vt:lpstr>Évaluation</vt:lpstr>
      <vt:lpstr>Présentation PowerPoint</vt:lpstr>
      <vt:lpstr>Inscription Sport-plus et Natation Canada</vt:lpstr>
      <vt:lpstr>Code de conduite du nageur (abrégé)</vt:lpstr>
      <vt:lpstr>Matériel à avoir</vt:lpstr>
      <vt:lpstr>Pour la sécurité de vos biens et le respect de tous</vt:lpstr>
      <vt:lpstr>Pour vous aider</vt:lpstr>
      <vt:lpstr>Passion !          </vt:lpstr>
      <vt:lpstr>Conseil d’adminsitration</vt:lpstr>
      <vt:lpstr>Financement du Club</vt:lpstr>
      <vt:lpstr>Opération Nez rouge est le seul moyen de financement pour le club.    La campagne permet d’amasser beaucoup d’argent pour aider les nageurs et réduire les coûts d’inscriptions. </vt:lpstr>
      <vt:lpstr>Présentation PowerPoint</vt:lpstr>
      <vt:lpstr>Présentation PowerPoint</vt:lpstr>
      <vt:lpstr>Présentation PowerPoint</vt:lpstr>
      <vt:lpstr>On compte sur vous !</vt:lpstr>
      <vt:lpstr>Officiels et bénévoles</vt:lpstr>
      <vt:lpstr>Pour communiquer avec nous</vt:lpstr>
      <vt:lpstr>Des records canadiens pour Justine Morrier </vt:lpstr>
      <vt:lpstr>Une nageuse Velox a représenté la Rive-Sud lors des Jeux du Québec 2023</vt:lpstr>
      <vt:lpstr>Records du club</vt:lpstr>
      <vt:lpstr>Notre devise</vt:lpstr>
      <vt:lpstr>Avant de terminer !</vt:lpstr>
      <vt:lpstr>En terminant,</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Album photo</dc:title>
  <dc:creator>Famille Dolan</dc:creator>
  <cp:lastModifiedBy>Club Hippocampe</cp:lastModifiedBy>
  <cp:revision>4</cp:revision>
  <dcterms:created xsi:type="dcterms:W3CDTF">2012-06-10T15:28:17Z</dcterms:created>
  <dcterms:modified xsi:type="dcterms:W3CDTF">2023-10-05T21:10:37Z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0x0101003909765B1E91844E8B0300464E3B09C7</vt:lpwstr>
  </property>
  <property fmtid="{D5CDD505-2E9C-101B-9397-08002B2CF9AE}" pid="3" name="MediaServiceImageTags">
    <vt:lpwstr/>
  </property>
</Properties>
</file>